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587" r:id="rId2"/>
    <p:sldId id="588" r:id="rId3"/>
    <p:sldId id="274" r:id="rId4"/>
    <p:sldId id="578" r:id="rId5"/>
    <p:sldId id="493" r:id="rId6"/>
    <p:sldId id="505" r:id="rId7"/>
    <p:sldId id="506" r:id="rId8"/>
    <p:sldId id="507" r:id="rId9"/>
    <p:sldId id="511" r:id="rId10"/>
    <p:sldId id="514" r:id="rId11"/>
    <p:sldId id="517" r:id="rId12"/>
    <p:sldId id="524" r:id="rId13"/>
    <p:sldId id="528" r:id="rId14"/>
    <p:sldId id="535" r:id="rId15"/>
    <p:sldId id="546" r:id="rId16"/>
    <p:sldId id="637" r:id="rId17"/>
    <p:sldId id="620" r:id="rId18"/>
    <p:sldId id="623" r:id="rId19"/>
    <p:sldId id="632" r:id="rId20"/>
    <p:sldId id="624" r:id="rId21"/>
    <p:sldId id="627" r:id="rId22"/>
    <p:sldId id="639" r:id="rId23"/>
    <p:sldId id="58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FF6600"/>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2" autoAdjust="0"/>
    <p:restoredTop sz="95501" autoAdjust="0"/>
  </p:normalViewPr>
  <p:slideViewPr>
    <p:cSldViewPr snapToGrid="0">
      <p:cViewPr varScale="1">
        <p:scale>
          <a:sx n="82" d="100"/>
          <a:sy n="82" d="100"/>
        </p:scale>
        <p:origin x="710"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171E5F-9010-4571-B3B3-942E94B4FA2A}" type="datetimeFigureOut">
              <a:rPr lang="en-GB" smtClean="0"/>
              <a:t>15/10/2022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6E47A9-D9D3-487B-B340-604193059AD8}" type="slidenum">
              <a:rPr lang="en-GB" smtClean="0"/>
              <a:t>‹#›</a:t>
            </a:fld>
            <a:endParaRPr lang="en-GB"/>
          </a:p>
        </p:txBody>
      </p:sp>
    </p:spTree>
    <p:extLst>
      <p:ext uri="{BB962C8B-B14F-4D97-AF65-F5344CB8AC3E}">
        <p14:creationId xmlns:p14="http://schemas.microsoft.com/office/powerpoint/2010/main" val="1370805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en.wikipedia.org/wiki/Member_states_of_the_Commonwealth_of_Nation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Queen in pink hat By Joel Rouse/ Ministry of Defence - https://www.defenceimagery.mod.uk/fotoweb/archives/5000-Current%20News/Archive%20(Navy)/RoyalNavy/2015/March/45158590.jpg, OGL 3, https://commons.wikimedia.org/w/index.php?curid=39183110</a:t>
            </a:r>
          </a:p>
        </p:txBody>
      </p:sp>
      <p:sp>
        <p:nvSpPr>
          <p:cNvPr id="4" name="Slide Number Placeholder 3"/>
          <p:cNvSpPr>
            <a:spLocks noGrp="1"/>
          </p:cNvSpPr>
          <p:nvPr>
            <p:ph type="sldNum" sz="quarter" idx="10"/>
          </p:nvPr>
        </p:nvSpPr>
        <p:spPr/>
        <p:txBody>
          <a:bodyPr/>
          <a:lstStyle/>
          <a:p>
            <a:fld id="{556E47A9-D9D3-487B-B340-604193059AD8}" type="slidenum">
              <a:rPr lang="en-GB" smtClean="0"/>
              <a:t>1</a:t>
            </a:fld>
            <a:endParaRPr lang="en-GB"/>
          </a:p>
        </p:txBody>
      </p:sp>
    </p:spTree>
    <p:extLst>
      <p:ext uri="{BB962C8B-B14F-4D97-AF65-F5344CB8AC3E}">
        <p14:creationId xmlns:p14="http://schemas.microsoft.com/office/powerpoint/2010/main" val="1152297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t>2</a:t>
            </a:fld>
            <a:endParaRPr lang="en-GB"/>
          </a:p>
        </p:txBody>
      </p:sp>
    </p:spTree>
    <p:extLst>
      <p:ext uri="{BB962C8B-B14F-4D97-AF65-F5344CB8AC3E}">
        <p14:creationId xmlns:p14="http://schemas.microsoft.com/office/powerpoint/2010/main" val="2298410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https://commons.wikimedia.org/wiki/File:Queen_Elizabeth_II_at_Hillsborough_Castle.jpg</a:t>
            </a:r>
          </a:p>
        </p:txBody>
      </p:sp>
      <p:sp>
        <p:nvSpPr>
          <p:cNvPr id="4" name="Slide Number Placeholder 3"/>
          <p:cNvSpPr>
            <a:spLocks noGrp="1"/>
          </p:cNvSpPr>
          <p:nvPr>
            <p:ph type="sldNum" sz="quarter" idx="10"/>
          </p:nvPr>
        </p:nvSpPr>
        <p:spPr/>
        <p:txBody>
          <a:bodyPr/>
          <a:lstStyle/>
          <a:p>
            <a:fld id="{556E47A9-D9D3-487B-B340-604193059AD8}" type="slidenum">
              <a:rPr lang="en-GB" smtClean="0"/>
              <a:t>3</a:t>
            </a:fld>
            <a:endParaRPr lang="en-GB"/>
          </a:p>
        </p:txBody>
      </p:sp>
    </p:spTree>
    <p:extLst>
      <p:ext uri="{BB962C8B-B14F-4D97-AF65-F5344CB8AC3E}">
        <p14:creationId xmlns:p14="http://schemas.microsoft.com/office/powerpoint/2010/main" val="1696616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https://www.flickr.com/photos/karen_roe/6948748471/in/album-72157629136796578</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4</a:t>
            </a:fld>
            <a:endParaRPr lang="en-GB">
              <a:solidFill>
                <a:prstClr val="black"/>
              </a:solidFill>
            </a:endParaRPr>
          </a:p>
        </p:txBody>
      </p:sp>
    </p:spTree>
    <p:extLst>
      <p:ext uri="{BB962C8B-B14F-4D97-AF65-F5344CB8AC3E}">
        <p14:creationId xmlns:p14="http://schemas.microsoft.com/office/powerpoint/2010/main" val="3918875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t>5</a:t>
            </a:fld>
            <a:endParaRPr lang="en-GB"/>
          </a:p>
        </p:txBody>
      </p:sp>
    </p:spTree>
    <p:extLst>
      <p:ext uri="{BB962C8B-B14F-4D97-AF65-F5344CB8AC3E}">
        <p14:creationId xmlns:p14="http://schemas.microsoft.com/office/powerpoint/2010/main" val="3193527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https://www.flickr.com/photos/karen_roe/6970282982/in/album-72157629136796578/</a:t>
            </a:r>
          </a:p>
        </p:txBody>
      </p:sp>
      <p:sp>
        <p:nvSpPr>
          <p:cNvPr id="4" name="Slide Number Placeholder 3"/>
          <p:cNvSpPr>
            <a:spLocks noGrp="1"/>
          </p:cNvSpPr>
          <p:nvPr>
            <p:ph type="sldNum" sz="quarter" idx="10"/>
          </p:nvPr>
        </p:nvSpPr>
        <p:spPr/>
        <p:txBody>
          <a:bodyPr/>
          <a:lstStyle/>
          <a:p>
            <a:fld id="{556E47A9-D9D3-487B-B340-604193059AD8}" type="slidenum">
              <a:rPr lang="en-GB" smtClean="0"/>
              <a:t>6</a:t>
            </a:fld>
            <a:endParaRPr lang="en-GB"/>
          </a:p>
        </p:txBody>
      </p:sp>
    </p:spTree>
    <p:extLst>
      <p:ext uri="{BB962C8B-B14F-4D97-AF65-F5344CB8AC3E}">
        <p14:creationId xmlns:p14="http://schemas.microsoft.com/office/powerpoint/2010/main" val="131321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https://www.flickr.com/photos/karen_roe/6948748217/in/album-72157629136796578/</a:t>
            </a:r>
          </a:p>
        </p:txBody>
      </p:sp>
      <p:sp>
        <p:nvSpPr>
          <p:cNvPr id="4" name="Slide Number Placeholder 3"/>
          <p:cNvSpPr>
            <a:spLocks noGrp="1"/>
          </p:cNvSpPr>
          <p:nvPr>
            <p:ph type="sldNum" sz="quarter" idx="10"/>
          </p:nvPr>
        </p:nvSpPr>
        <p:spPr/>
        <p:txBody>
          <a:bodyPr/>
          <a:lstStyle/>
          <a:p>
            <a:fld id="{556E47A9-D9D3-487B-B340-604193059AD8}" type="slidenum">
              <a:rPr lang="en-GB" smtClean="0"/>
              <a:t>7</a:t>
            </a:fld>
            <a:endParaRPr lang="en-GB"/>
          </a:p>
        </p:txBody>
      </p:sp>
    </p:spTree>
    <p:extLst>
      <p:ext uri="{BB962C8B-B14F-4D97-AF65-F5344CB8AC3E}">
        <p14:creationId xmlns:p14="http://schemas.microsoft.com/office/powerpoint/2010/main" val="15289839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a:t>
            </a:r>
            <a:r>
              <a:rPr lang="en-GB" dirty="0" err="1"/>
              <a:t>BiblioArchives</a:t>
            </a:r>
            <a:r>
              <a:rPr lang="en-GB" dirty="0"/>
              <a:t> / </a:t>
            </a:r>
            <a:r>
              <a:rPr lang="en-GB" dirty="0" err="1"/>
              <a:t>LibraryArchives</a:t>
            </a:r>
            <a:r>
              <a:rPr lang="en-GB" dirty="0"/>
              <a:t> from Canada - Coronation of Queen Elizabeth II / </a:t>
            </a:r>
            <a:r>
              <a:rPr lang="en-GB" dirty="0" err="1"/>
              <a:t>uronnement</a:t>
            </a:r>
            <a:r>
              <a:rPr lang="en-GB" dirty="0"/>
              <a:t> de la </a:t>
            </a:r>
            <a:r>
              <a:rPr lang="en-GB" dirty="0" err="1"/>
              <a:t>Reine</a:t>
            </a:r>
            <a:r>
              <a:rPr lang="en-GB" dirty="0"/>
              <a:t> Elizabeth </a:t>
            </a:r>
            <a:r>
              <a:rPr lang="en-GB" dirty="0" err="1"/>
              <a:t>IIUploaded</a:t>
            </a:r>
            <a:r>
              <a:rPr lang="en-GB" dirty="0"/>
              <a:t> by </a:t>
            </a:r>
            <a:r>
              <a:rPr lang="en-GB" dirty="0" err="1"/>
              <a:t>oaktree_b</a:t>
            </a:r>
            <a:r>
              <a:rPr lang="en-GB" dirty="0"/>
              <a:t>, CC BY 2.0, https://commons.wikimedia.org/w/index.php?curid=19783528</a:t>
            </a:r>
          </a:p>
        </p:txBody>
      </p:sp>
      <p:sp>
        <p:nvSpPr>
          <p:cNvPr id="4" name="Slide Number Placeholder 3"/>
          <p:cNvSpPr>
            <a:spLocks noGrp="1"/>
          </p:cNvSpPr>
          <p:nvPr>
            <p:ph type="sldNum" sz="quarter" idx="10"/>
          </p:nvPr>
        </p:nvSpPr>
        <p:spPr/>
        <p:txBody>
          <a:bodyPr/>
          <a:lstStyle/>
          <a:p>
            <a:fld id="{556E47A9-D9D3-487B-B340-604193059AD8}" type="slidenum">
              <a:rPr lang="en-GB" smtClean="0"/>
              <a:t>8</a:t>
            </a:fld>
            <a:endParaRPr lang="en-GB"/>
          </a:p>
        </p:txBody>
      </p:sp>
    </p:spTree>
    <p:extLst>
      <p:ext uri="{BB962C8B-B14F-4D97-AF65-F5344CB8AC3E}">
        <p14:creationId xmlns:p14="http://schemas.microsoft.com/office/powerpoint/2010/main" val="2997487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Library and Archives Canada, e010949328 / </a:t>
            </a:r>
            <a:r>
              <a:rPr lang="en-GB" dirty="0" err="1"/>
              <a:t>Bibliothèque</a:t>
            </a:r>
            <a:r>
              <a:rPr lang="en-GB" dirty="0"/>
              <a:t> et Archives Canada, e010949328 - http://www.flickr.com/photos/lac-bac/7195940876/, CC BY 2.0, https://commons.wikimedia.org/w/index.php?curid=27933715</a:t>
            </a:r>
          </a:p>
        </p:txBody>
      </p:sp>
      <p:sp>
        <p:nvSpPr>
          <p:cNvPr id="4" name="Slide Number Placeholder 3"/>
          <p:cNvSpPr>
            <a:spLocks noGrp="1"/>
          </p:cNvSpPr>
          <p:nvPr>
            <p:ph type="sldNum" sz="quarter" idx="10"/>
          </p:nvPr>
        </p:nvSpPr>
        <p:spPr/>
        <p:txBody>
          <a:bodyPr/>
          <a:lstStyle/>
          <a:p>
            <a:fld id="{556E47A9-D9D3-487B-B340-604193059AD8}" type="slidenum">
              <a:rPr lang="en-GB" smtClean="0"/>
              <a:t>9</a:t>
            </a:fld>
            <a:endParaRPr lang="en-GB"/>
          </a:p>
        </p:txBody>
      </p:sp>
    </p:spTree>
    <p:extLst>
      <p:ext uri="{BB962C8B-B14F-4D97-AF65-F5344CB8AC3E}">
        <p14:creationId xmlns:p14="http://schemas.microsoft.com/office/powerpoint/2010/main" val="29351421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t>10</a:t>
            </a:fld>
            <a:endParaRPr lang="en-GB"/>
          </a:p>
        </p:txBody>
      </p:sp>
    </p:spTree>
    <p:extLst>
      <p:ext uri="{BB962C8B-B14F-4D97-AF65-F5344CB8AC3E}">
        <p14:creationId xmlns:p14="http://schemas.microsoft.com/office/powerpoint/2010/main" val="3707521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https://en.wikipedia.org/wiki/Member_states_of_the_Commonwealth_of_Nations</a:t>
            </a:r>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t>11</a:t>
            </a:fld>
            <a:endParaRPr lang="en-GB"/>
          </a:p>
        </p:txBody>
      </p:sp>
    </p:spTree>
    <p:extLst>
      <p:ext uri="{BB962C8B-B14F-4D97-AF65-F5344CB8AC3E}">
        <p14:creationId xmlns:p14="http://schemas.microsoft.com/office/powerpoint/2010/main" val="36367854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https://www.flickr.com/photos/ukhomeoffice/22751070847</a:t>
            </a:r>
          </a:p>
        </p:txBody>
      </p:sp>
      <p:sp>
        <p:nvSpPr>
          <p:cNvPr id="4" name="Slide Number Placeholder 3"/>
          <p:cNvSpPr>
            <a:spLocks noGrp="1"/>
          </p:cNvSpPr>
          <p:nvPr>
            <p:ph type="sldNum" sz="quarter" idx="10"/>
          </p:nvPr>
        </p:nvSpPr>
        <p:spPr/>
        <p:txBody>
          <a:bodyPr/>
          <a:lstStyle/>
          <a:p>
            <a:fld id="{556E47A9-D9D3-487B-B340-604193059AD8}" type="slidenum">
              <a:rPr lang="en-GB" smtClean="0"/>
              <a:t>12</a:t>
            </a:fld>
            <a:endParaRPr lang="en-GB"/>
          </a:p>
        </p:txBody>
      </p:sp>
    </p:spTree>
    <p:extLst>
      <p:ext uri="{BB962C8B-B14F-4D97-AF65-F5344CB8AC3E}">
        <p14:creationId xmlns:p14="http://schemas.microsoft.com/office/powerpoint/2010/main" val="280763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https://commons.wikimedia.org/wiki/File:Yukiya_Amano_with_Boris_Johnson_in_London_-_2018_(41099455635)_(cropped).jpg</a:t>
            </a:r>
          </a:p>
        </p:txBody>
      </p:sp>
      <p:sp>
        <p:nvSpPr>
          <p:cNvPr id="4" name="Slide Number Placeholder 3"/>
          <p:cNvSpPr>
            <a:spLocks noGrp="1"/>
          </p:cNvSpPr>
          <p:nvPr>
            <p:ph type="sldNum" sz="quarter" idx="10"/>
          </p:nvPr>
        </p:nvSpPr>
        <p:spPr/>
        <p:txBody>
          <a:bodyPr/>
          <a:lstStyle/>
          <a:p>
            <a:fld id="{556E47A9-D9D3-487B-B340-604193059AD8}" type="slidenum">
              <a:rPr lang="en-GB" smtClean="0"/>
              <a:t>13</a:t>
            </a:fld>
            <a:endParaRPr lang="en-GB"/>
          </a:p>
        </p:txBody>
      </p:sp>
    </p:spTree>
    <p:extLst>
      <p:ext uri="{BB962C8B-B14F-4D97-AF65-F5344CB8AC3E}">
        <p14:creationId xmlns:p14="http://schemas.microsoft.com/office/powerpoint/2010/main" val="34757119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By </a:t>
            </a:r>
            <a:r>
              <a:rPr lang="en-GB" dirty="0" err="1"/>
              <a:t>Diliff</a:t>
            </a:r>
            <a:r>
              <a:rPr lang="en-GB" dirty="0"/>
              <a:t> - Own work, CC BY-SA 3.0, https://commons.wikimedia.org/w/index.php?curid=6488843</a:t>
            </a:r>
          </a:p>
        </p:txBody>
      </p:sp>
      <p:sp>
        <p:nvSpPr>
          <p:cNvPr id="4" name="Slide Number Placeholder 3"/>
          <p:cNvSpPr>
            <a:spLocks noGrp="1"/>
          </p:cNvSpPr>
          <p:nvPr>
            <p:ph type="sldNum" sz="quarter" idx="10"/>
          </p:nvPr>
        </p:nvSpPr>
        <p:spPr/>
        <p:txBody>
          <a:bodyPr/>
          <a:lstStyle/>
          <a:p>
            <a:fld id="{556E47A9-D9D3-487B-B340-604193059AD8}" type="slidenum">
              <a:rPr lang="en-GB" smtClean="0"/>
              <a:t>14</a:t>
            </a:fld>
            <a:endParaRPr lang="en-GB"/>
          </a:p>
        </p:txBody>
      </p:sp>
    </p:spTree>
    <p:extLst>
      <p:ext uri="{BB962C8B-B14F-4D97-AF65-F5344CB8AC3E}">
        <p14:creationId xmlns:p14="http://schemas.microsoft.com/office/powerpoint/2010/main" val="2711689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a:t>
            </a:r>
            <a:r>
              <a:rPr lang="en-GB" dirty="0"/>
              <a:t>CC BY-SA 3.0</a:t>
            </a:r>
          </a:p>
          <a:p>
            <a:r>
              <a:rPr lang="en-GB" dirty="0"/>
              <a:t>https://en.wikipedia.org/wiki/Pembroke_Welsh_Corgi#/media/File:Pembroke_Welsh_Corgi.jpg</a:t>
            </a:r>
          </a:p>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t>15</a:t>
            </a:fld>
            <a:endParaRPr lang="en-GB"/>
          </a:p>
        </p:txBody>
      </p:sp>
    </p:spTree>
    <p:extLst>
      <p:ext uri="{BB962C8B-B14F-4D97-AF65-F5344CB8AC3E}">
        <p14:creationId xmlns:p14="http://schemas.microsoft.com/office/powerpoint/2010/main" val="832636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By Peter Ellis - Own work, CC BY-SA 3.0, https://commons.wikimedia.org/w/index.php?curid=17080581</a:t>
            </a:r>
          </a:p>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13246663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https://upload.wikimedia.org/wikipedia/commons/a/a5/Elizabeth_II_birthday_2018.jpg</a:t>
            </a:r>
          </a:p>
          <a:p>
            <a:endParaRPr lang="en-GB" dirty="0"/>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6250678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https://commons.wikimedia.org/wiki/File:Trooping_the_Colour_2009_093.jpg</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42786881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https://www.flickr.com/photos/hisgett/28469645417</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23231364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https://commons.wikimedia.org/wiki/File:Lyle_Hill,_Diamond_Jubilee,_Beacon.JPG</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38951053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https://www.geograph.org.uk/photo/2451927</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39292572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https://commons.wikimedia.org/wiki/File:Plant_tree.png</a:t>
            </a:r>
          </a:p>
        </p:txBody>
      </p:sp>
      <p:sp>
        <p:nvSpPr>
          <p:cNvPr id="4" name="Slide Number Placeholder 3"/>
          <p:cNvSpPr>
            <a:spLocks noGrp="1"/>
          </p:cNvSpPr>
          <p:nvPr>
            <p:ph type="sldNum" sz="quarter" idx="10"/>
          </p:nvPr>
        </p:nvSpPr>
        <p:spPr/>
        <p:txBody>
          <a:bodyPr/>
          <a:lstStyle/>
          <a:p>
            <a:fld id="{556E47A9-D9D3-487B-B340-604193059AD8}"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21670640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https://www.flickr.com/photos/ndecam/3661182772</a:t>
            </a:r>
          </a:p>
        </p:txBody>
      </p:sp>
      <p:sp>
        <p:nvSpPr>
          <p:cNvPr id="4" name="Slide Number Placeholder 3"/>
          <p:cNvSpPr>
            <a:spLocks noGrp="1"/>
          </p:cNvSpPr>
          <p:nvPr>
            <p:ph type="sldNum" sz="quarter" idx="10"/>
          </p:nvPr>
        </p:nvSpPr>
        <p:spPr/>
        <p:txBody>
          <a:bodyPr/>
          <a:lstStyle/>
          <a:p>
            <a:fld id="{556E47A9-D9D3-487B-B340-604193059AD8}" type="slidenum">
              <a:rPr lang="en-GB" smtClean="0"/>
              <a:t>23</a:t>
            </a:fld>
            <a:endParaRPr lang="en-GB"/>
          </a:p>
        </p:txBody>
      </p:sp>
    </p:spTree>
    <p:extLst>
      <p:ext uri="{BB962C8B-B14F-4D97-AF65-F5344CB8AC3E}">
        <p14:creationId xmlns:p14="http://schemas.microsoft.com/office/powerpoint/2010/main" val="3181716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35EB9F4-B152-4410-995B-28739D3C8A13}" type="datetimeFigureOut">
              <a:rPr lang="en-GB" smtClean="0"/>
              <a:t>15/10/2022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373683031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EB9F4-B152-4410-995B-28739D3C8A13}" type="datetimeFigureOut">
              <a:rPr lang="en-GB" smtClean="0"/>
              <a:t>15/10/2022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322662445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5EB9F4-B152-4410-995B-28739D3C8A13}" type="datetimeFigureOut">
              <a:rPr lang="en-GB" smtClean="0"/>
              <a:t>15/10/2022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259518528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35EB9F4-B152-4410-995B-28739D3C8A13}" type="datetimeFigureOut">
              <a:rPr lang="en-GB" smtClean="0"/>
              <a:t>15/10/2022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13483613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5EB9F4-B152-4410-995B-28739D3C8A13}" type="datetimeFigureOut">
              <a:rPr lang="en-GB" smtClean="0"/>
              <a:t>15/10/2022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94249253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35EB9F4-B152-4410-995B-28739D3C8A13}" type="datetimeFigureOut">
              <a:rPr lang="en-GB" smtClean="0"/>
              <a:t>15/10/2022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108039219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5EB9F4-B152-4410-995B-28739D3C8A13}" type="datetimeFigureOut">
              <a:rPr lang="en-GB" smtClean="0"/>
              <a:t>15/10/2022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50389307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5EB9F4-B152-4410-995B-28739D3C8A13}" type="datetimeFigureOut">
              <a:rPr lang="en-GB" smtClean="0"/>
              <a:t>15/10/2022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229168492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5EB9F4-B152-4410-995B-28739D3C8A13}" type="datetimeFigureOut">
              <a:rPr lang="en-GB" smtClean="0"/>
              <a:t>15/10/2022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147787907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EB9F4-B152-4410-995B-28739D3C8A13}" type="datetimeFigureOut">
              <a:rPr lang="en-GB" smtClean="0"/>
              <a:t>15/10/2022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174950499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5EB9F4-B152-4410-995B-28739D3C8A13}" type="datetimeFigureOut">
              <a:rPr lang="en-GB" smtClean="0"/>
              <a:t>15/10/2022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DAA7B8-6F00-4F02-AF4A-DA256E7FFA84}" type="slidenum">
              <a:rPr lang="en-GB" smtClean="0"/>
              <a:t>‹#›</a:t>
            </a:fld>
            <a:endParaRPr lang="en-GB"/>
          </a:p>
        </p:txBody>
      </p:sp>
    </p:spTree>
    <p:extLst>
      <p:ext uri="{BB962C8B-B14F-4D97-AF65-F5344CB8AC3E}">
        <p14:creationId xmlns:p14="http://schemas.microsoft.com/office/powerpoint/2010/main" val="364342683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5EB9F4-B152-4410-995B-28739D3C8A13}" type="datetimeFigureOut">
              <a:rPr lang="en-GB" smtClean="0"/>
              <a:t>15/10/2022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DAA7B8-6F00-4F02-AF4A-DA256E7FFA84}" type="slidenum">
              <a:rPr lang="en-GB" smtClean="0"/>
              <a:t>‹#›</a:t>
            </a:fld>
            <a:endParaRPr lang="en-GB"/>
          </a:p>
        </p:txBody>
      </p:sp>
    </p:spTree>
    <p:extLst>
      <p:ext uri="{BB962C8B-B14F-4D97-AF65-F5344CB8AC3E}">
        <p14:creationId xmlns:p14="http://schemas.microsoft.com/office/powerpoint/2010/main" val="1241641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g"/><Relationship Id="rId7" Type="http://schemas.openxmlformats.org/officeDocument/2006/relationships/hyperlink" Target="https://www.youtube.com/watch?feature=player_embedded&amp;v=HIdbbpOj1iw"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feature=player_embedded&amp;v=HIdbbpOj1iw"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8MXU8tMwniU"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836" t="5120" r="2698" b="4844"/>
          <a:stretch/>
        </p:blipFill>
        <p:spPr>
          <a:xfrm>
            <a:off x="7299062" y="3360420"/>
            <a:ext cx="4892938" cy="3497579"/>
          </a:xfrm>
          <a:prstGeom prst="rect">
            <a:avLst/>
          </a:prstGeom>
        </p:spPr>
      </p:pic>
      <p:pic>
        <p:nvPicPr>
          <p:cNvPr id="5" name="Picture 4"/>
          <p:cNvPicPr>
            <a:picLocks noChangeAspect="1"/>
          </p:cNvPicPr>
          <p:nvPr/>
        </p:nvPicPr>
        <p:blipFill rotWithShape="1">
          <a:blip r:embed="rId4"/>
          <a:srcRect r="17337" b="45338"/>
          <a:stretch/>
        </p:blipFill>
        <p:spPr>
          <a:xfrm>
            <a:off x="8260474" y="-22860"/>
            <a:ext cx="3931525" cy="3383280"/>
          </a:xfrm>
          <a:prstGeom prst="rect">
            <a:avLst/>
          </a:prstGeom>
        </p:spPr>
      </p:pic>
      <p:pic>
        <p:nvPicPr>
          <p:cNvPr id="3" name="Picture 2"/>
          <p:cNvPicPr>
            <a:picLocks noChangeAspect="1"/>
          </p:cNvPicPr>
          <p:nvPr/>
        </p:nvPicPr>
        <p:blipFill>
          <a:blip r:embed="rId5"/>
          <a:stretch>
            <a:fillRect/>
          </a:stretch>
        </p:blipFill>
        <p:spPr>
          <a:xfrm>
            <a:off x="3104184" y="-450960"/>
            <a:ext cx="5181930" cy="6048209"/>
          </a:xfrm>
          <a:prstGeom prst="rect">
            <a:avLst/>
          </a:prstGeom>
        </p:spPr>
      </p:pic>
      <p:pic>
        <p:nvPicPr>
          <p:cNvPr id="19" name="Picture 18"/>
          <p:cNvPicPr>
            <a:picLocks noChangeAspect="1"/>
          </p:cNvPicPr>
          <p:nvPr/>
        </p:nvPicPr>
        <p:blipFill rotWithShape="1">
          <a:blip r:embed="rId6"/>
          <a:srcRect l="11815"/>
          <a:stretch/>
        </p:blipFill>
        <p:spPr>
          <a:xfrm>
            <a:off x="0" y="-22860"/>
            <a:ext cx="3148628" cy="4708600"/>
          </a:xfrm>
          <a:prstGeom prst="rect">
            <a:avLst/>
          </a:prstGeom>
        </p:spPr>
      </p:pic>
      <p:pic>
        <p:nvPicPr>
          <p:cNvPr id="8" name="Picture 7">
            <a:hlinkClick r:id="rId7"/>
          </p:cNvPr>
          <p:cNvPicPr>
            <a:picLocks noChangeAspect="1"/>
          </p:cNvPicPr>
          <p:nvPr/>
        </p:nvPicPr>
        <p:blipFill rotWithShape="1">
          <a:blip r:embed="rId8" cstate="print">
            <a:extLst>
              <a:ext uri="{28A0092B-C50C-407E-A947-70E740481C1C}">
                <a14:useLocalDpi xmlns:a14="http://schemas.microsoft.com/office/drawing/2010/main" val="0"/>
              </a:ext>
            </a:extLst>
          </a:blip>
          <a:srcRect r="9529"/>
          <a:stretch/>
        </p:blipFill>
        <p:spPr>
          <a:xfrm rot="5400000">
            <a:off x="-327391" y="3356342"/>
            <a:ext cx="3829050" cy="3174268"/>
          </a:xfrm>
          <a:prstGeom prst="rect">
            <a:avLst/>
          </a:prstGeom>
        </p:spPr>
      </p:pic>
      <p:sp>
        <p:nvSpPr>
          <p:cNvPr id="6" name="Rounded Rectangle 5"/>
          <p:cNvSpPr/>
          <p:nvPr/>
        </p:nvSpPr>
        <p:spPr>
          <a:xfrm>
            <a:off x="2501477" y="5235903"/>
            <a:ext cx="6784494" cy="1670116"/>
          </a:xfrm>
          <a:prstGeom prst="roundRect">
            <a:avLst/>
          </a:prstGeom>
          <a:solidFill>
            <a:srgbClr val="CC99FF"/>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6000" dirty="0">
                <a:solidFill>
                  <a:schemeClr val="tx1"/>
                </a:solidFill>
              </a:rPr>
              <a:t>Queen Elizabeth II</a:t>
            </a:r>
          </a:p>
          <a:p>
            <a:pPr lvl="0" algn="ctr"/>
            <a:r>
              <a:rPr lang="en-GB" sz="6000" dirty="0">
                <a:solidFill>
                  <a:schemeClr val="tx1"/>
                </a:solidFill>
              </a:rPr>
              <a:t>Platinum Jubilee</a:t>
            </a:r>
          </a:p>
        </p:txBody>
      </p:sp>
    </p:spTree>
    <p:extLst>
      <p:ext uri="{BB962C8B-B14F-4D97-AF65-F5344CB8AC3E}">
        <p14:creationId xmlns:p14="http://schemas.microsoft.com/office/powerpoint/2010/main" val="3554511136"/>
      </p:ext>
    </p:extLst>
  </p:cSld>
  <p:clrMapOvr>
    <a:masterClrMapping/>
  </p:clrMapOvr>
  <mc:AlternateContent xmlns:mc="http://schemas.openxmlformats.org/markup-compatibility/2006" xmlns:p14="http://schemas.microsoft.com/office/powerpoint/2010/main">
    <mc:Choice Requires="p14">
      <p:transition spd="slow" p14:dur="3500">
        <p14:ripp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ular Callout 8"/>
          <p:cNvSpPr/>
          <p:nvPr/>
        </p:nvSpPr>
        <p:spPr>
          <a:xfrm>
            <a:off x="6078425" y="1374337"/>
            <a:ext cx="5408022" cy="4143413"/>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Yesterday, Queen Elizabeth II became the first British monarch to celebrate a Platinum Jubilee, seventy years of service. She became Queen on 6th February 1952 when she was 25 years old.</a:t>
            </a:r>
          </a:p>
        </p:txBody>
      </p:sp>
      <p:pic>
        <p:nvPicPr>
          <p:cNvPr id="7" name="Picture 6">
            <a:hlinkClick r:id="rId3"/>
          </p:cNvPr>
          <p:cNvPicPr>
            <a:picLocks noChangeAspect="1"/>
          </p:cNvPicPr>
          <p:nvPr/>
        </p:nvPicPr>
        <p:blipFill rotWithShape="1">
          <a:blip r:embed="rId4" cstate="print">
            <a:extLst>
              <a:ext uri="{28A0092B-C50C-407E-A947-70E740481C1C}">
                <a14:useLocalDpi xmlns:a14="http://schemas.microsoft.com/office/drawing/2010/main" val="0"/>
              </a:ext>
            </a:extLst>
          </a:blip>
          <a:srcRect r="9529"/>
          <a:stretch/>
        </p:blipFill>
        <p:spPr>
          <a:xfrm rot="5400000">
            <a:off x="-390150" y="731419"/>
            <a:ext cx="6549185" cy="5429250"/>
          </a:xfrm>
          <a:prstGeom prst="rect">
            <a:avLst/>
          </a:prstGeom>
        </p:spPr>
      </p:pic>
    </p:spTree>
    <p:extLst>
      <p:ext uri="{BB962C8B-B14F-4D97-AF65-F5344CB8AC3E}">
        <p14:creationId xmlns:p14="http://schemas.microsoft.com/office/powerpoint/2010/main" val="231478626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ular Callout 8"/>
          <p:cNvSpPr/>
          <p:nvPr/>
        </p:nvSpPr>
        <p:spPr>
          <a:xfrm>
            <a:off x="833129" y="1059821"/>
            <a:ext cx="4867584" cy="4861653"/>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On 21</a:t>
            </a:r>
            <a:r>
              <a:rPr lang="en-GB" sz="3200" baseline="30000" dirty="0">
                <a:solidFill>
                  <a:schemeClr val="tx1"/>
                </a:solidFill>
              </a:rPr>
              <a:t>st</a:t>
            </a:r>
            <a:r>
              <a:rPr lang="en-GB" sz="3200" dirty="0">
                <a:solidFill>
                  <a:schemeClr val="tx1"/>
                </a:solidFill>
              </a:rPr>
              <a:t> April, 2021 she celebrated her 95</a:t>
            </a:r>
            <a:r>
              <a:rPr lang="en-GB" sz="3200" baseline="30000" dirty="0">
                <a:solidFill>
                  <a:schemeClr val="tx1"/>
                </a:solidFill>
              </a:rPr>
              <a:t>th</a:t>
            </a:r>
            <a:r>
              <a:rPr lang="en-GB" sz="3200" dirty="0">
                <a:solidFill>
                  <a:schemeClr val="tx1"/>
                </a:solidFill>
              </a:rPr>
              <a:t> birthday. She continues to carry out her royal duties. </a:t>
            </a:r>
          </a:p>
          <a:p>
            <a:pPr algn="ctr"/>
            <a:r>
              <a:rPr lang="en-GB" sz="3200" dirty="0">
                <a:solidFill>
                  <a:schemeClr val="tx1"/>
                </a:solidFill>
              </a:rPr>
              <a:t>Today we are looking at the life of our truly inspirational Queen.</a:t>
            </a:r>
          </a:p>
        </p:txBody>
      </p:sp>
      <p:pic>
        <p:nvPicPr>
          <p:cNvPr id="11" name="Picture 2" descr="File:Queen Elizabeth II at Hillsborough Cast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807" y="198116"/>
            <a:ext cx="5268052" cy="6585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35497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7843838" y="1080864"/>
            <a:ext cx="3871912" cy="4762057"/>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The Queen was born at 17, </a:t>
            </a:r>
            <a:r>
              <a:rPr lang="en-GB" sz="3200" dirty="0" err="1">
                <a:solidFill>
                  <a:schemeClr val="tx1"/>
                </a:solidFill>
              </a:rPr>
              <a:t>Bruton</a:t>
            </a:r>
            <a:r>
              <a:rPr lang="en-GB" sz="3200" dirty="0">
                <a:solidFill>
                  <a:schemeClr val="tx1"/>
                </a:solidFill>
              </a:rPr>
              <a:t> Street, Westminster, London on 21</a:t>
            </a:r>
            <a:r>
              <a:rPr lang="en-GB" sz="3200" baseline="30000" dirty="0">
                <a:solidFill>
                  <a:schemeClr val="tx1"/>
                </a:solidFill>
              </a:rPr>
              <a:t>st</a:t>
            </a:r>
            <a:r>
              <a:rPr lang="en-GB" sz="3200" dirty="0">
                <a:solidFill>
                  <a:schemeClr val="tx1"/>
                </a:solidFill>
              </a:rPr>
              <a:t> April, 1926 and was named Princess Elizabeth Alexandra Mary Windsor.</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6966" r="2427" b="51832"/>
          <a:stretch/>
        </p:blipFill>
        <p:spPr>
          <a:xfrm>
            <a:off x="448626" y="809431"/>
            <a:ext cx="6980873" cy="5304925"/>
          </a:xfrm>
          <a:prstGeom prst="rect">
            <a:avLst/>
          </a:prstGeom>
        </p:spPr>
      </p:pic>
    </p:spTree>
    <p:extLst>
      <p:ext uri="{BB962C8B-B14F-4D97-AF65-F5344CB8AC3E}">
        <p14:creationId xmlns:p14="http://schemas.microsoft.com/office/powerpoint/2010/main" val="3728786910"/>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08610" y="199707"/>
            <a:ext cx="11592878" cy="1512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Princess Elizabeth studied art and music, learned to ride and to swim. </a:t>
            </a:r>
          </a:p>
        </p:txBody>
      </p:sp>
      <p:pic>
        <p:nvPicPr>
          <p:cNvPr id="4" name="Picture 4" descr="eas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570" y="2273531"/>
            <a:ext cx="1741319" cy="36531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blackboard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2659" y="2980879"/>
            <a:ext cx="2676649" cy="2676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5"/>
          <a:srcRect l="26385" t="4069" r="20289"/>
          <a:stretch/>
        </p:blipFill>
        <p:spPr>
          <a:xfrm>
            <a:off x="5776079" y="2656486"/>
            <a:ext cx="2411140" cy="28872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rotWithShape="1">
          <a:blip r:embed="rId6"/>
          <a:srcRect t="-1875" b="-1"/>
          <a:stretch/>
        </p:blipFill>
        <p:spPr>
          <a:xfrm>
            <a:off x="8716107" y="2980879"/>
            <a:ext cx="3026063" cy="20455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7221744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5772150" y="2362205"/>
            <a:ext cx="5740718" cy="2094548"/>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The Queen married Philip Mountbatten, The Duke of Edinburgh, on 20</a:t>
            </a:r>
            <a:r>
              <a:rPr lang="en-GB" sz="3200" baseline="30000" dirty="0">
                <a:solidFill>
                  <a:schemeClr val="tx1"/>
                </a:solidFill>
              </a:rPr>
              <a:t>th</a:t>
            </a:r>
            <a:r>
              <a:rPr lang="en-GB" sz="3200" dirty="0">
                <a:solidFill>
                  <a:schemeClr val="tx1"/>
                </a:solidFill>
              </a:rPr>
              <a:t> November, 1947 at Westminster Abbey.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3702" y="202120"/>
            <a:ext cx="4422648" cy="6414719"/>
          </a:xfrm>
          <a:prstGeom prst="rect">
            <a:avLst/>
          </a:prstGeom>
        </p:spPr>
      </p:pic>
    </p:spTree>
    <p:extLst>
      <p:ext uri="{BB962C8B-B14F-4D97-AF65-F5344CB8AC3E}">
        <p14:creationId xmlns:p14="http://schemas.microsoft.com/office/powerpoint/2010/main" val="16750280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474298" y="614597"/>
            <a:ext cx="4271964" cy="5653805"/>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On 6</a:t>
            </a:r>
            <a:r>
              <a:rPr lang="en-GB" sz="3200" baseline="30000" dirty="0">
                <a:solidFill>
                  <a:schemeClr val="tx1"/>
                </a:solidFill>
              </a:rPr>
              <a:t>th</a:t>
            </a:r>
            <a:r>
              <a:rPr lang="en-GB" sz="3200" dirty="0">
                <a:solidFill>
                  <a:schemeClr val="tx1"/>
                </a:solidFill>
              </a:rPr>
              <a:t> February, 1952 King George VI died. Princess Elizabeth and Prince Philip were in Kenya. Princess Elizabeth flew back to Britain as Queen Elizabeth II. She was just twenty-five years old when she became Queen.</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46704"/>
          <a:stretch/>
        </p:blipFill>
        <p:spPr>
          <a:xfrm>
            <a:off x="5070579" y="883589"/>
            <a:ext cx="6782034" cy="5115819"/>
          </a:xfrm>
          <a:prstGeom prst="rect">
            <a:avLst/>
          </a:prstGeom>
        </p:spPr>
      </p:pic>
    </p:spTree>
    <p:extLst>
      <p:ext uri="{BB962C8B-B14F-4D97-AF65-F5344CB8AC3E}">
        <p14:creationId xmlns:p14="http://schemas.microsoft.com/office/powerpoint/2010/main" val="163548069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lizabeth in crown and robes next to her husband in military uniform"/>
          <p:cNvPicPr>
            <a:picLocks noChangeAspect="1" noChangeArrowheads="1"/>
          </p:cNvPicPr>
          <p:nvPr/>
        </p:nvPicPr>
        <p:blipFill rotWithShape="1">
          <a:blip r:embed="rId3">
            <a:extLst>
              <a:ext uri="{28A0092B-C50C-407E-A947-70E740481C1C}">
                <a14:useLocalDpi xmlns:a14="http://schemas.microsoft.com/office/drawing/2010/main" val="0"/>
              </a:ext>
            </a:extLst>
          </a:blip>
          <a:srcRect b="13754"/>
          <a:stretch/>
        </p:blipFill>
        <p:spPr bwMode="auto">
          <a:xfrm>
            <a:off x="6214084" y="1600200"/>
            <a:ext cx="4418673" cy="516064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https://upload.wikimedia.org/wikipedia/commons/3/30/Coronation_of_Queen_Elizabeth_II_Couronnement_de_la_Reine_Elizabeth_II.jpg"/>
          <p:cNvPicPr>
            <a:picLocks noChangeAspect="1" noChangeArrowheads="1"/>
          </p:cNvPicPr>
          <p:nvPr/>
        </p:nvPicPr>
        <p:blipFill rotWithShape="1">
          <a:blip r:embed="rId4">
            <a:extLst>
              <a:ext uri="{28A0092B-C50C-407E-A947-70E740481C1C}">
                <a14:useLocalDpi xmlns:a14="http://schemas.microsoft.com/office/drawing/2010/main" val="0"/>
              </a:ext>
            </a:extLst>
          </a:blip>
          <a:srcRect t="15276"/>
          <a:stretch/>
        </p:blipFill>
        <p:spPr bwMode="auto">
          <a:xfrm>
            <a:off x="1390014" y="1600200"/>
            <a:ext cx="4363101" cy="5080634"/>
          </a:xfrm>
          <a:prstGeom prst="rect">
            <a:avLst/>
          </a:prstGeom>
          <a:noFill/>
          <a:extLst>
            <a:ext uri="{909E8E84-426E-40DD-AFC4-6F175D3DCCD1}">
              <a14:hiddenFill xmlns:a14="http://schemas.microsoft.com/office/drawing/2010/main">
                <a:solidFill>
                  <a:srgbClr val="FFFFFF"/>
                </a:solidFill>
              </a14:hiddenFill>
            </a:ext>
          </a:extLst>
        </p:spPr>
      </p:pic>
      <p:sp>
        <p:nvSpPr>
          <p:cNvPr id="20" name="Rounded Rectangular Callout 19"/>
          <p:cNvSpPr/>
          <p:nvPr/>
        </p:nvSpPr>
        <p:spPr>
          <a:xfrm>
            <a:off x="328612" y="230162"/>
            <a:ext cx="11515725" cy="108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Queen Elizabeth’s Coronation Day took place on 2</a:t>
            </a:r>
            <a:r>
              <a:rPr lang="en-GB" sz="3200" baseline="30000" dirty="0">
                <a:solidFill>
                  <a:schemeClr val="tx1"/>
                </a:solidFill>
              </a:rPr>
              <a:t>nd</a:t>
            </a:r>
            <a:r>
              <a:rPr lang="en-GB" sz="3200" dirty="0">
                <a:solidFill>
                  <a:schemeClr val="tx1"/>
                </a:solidFill>
              </a:rPr>
              <a:t> June, 1953. </a:t>
            </a:r>
          </a:p>
        </p:txBody>
      </p:sp>
    </p:spTree>
    <p:extLst>
      <p:ext uri="{BB962C8B-B14F-4D97-AF65-F5344CB8AC3E}">
        <p14:creationId xmlns:p14="http://schemas.microsoft.com/office/powerpoint/2010/main" val="2856471369"/>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57188" y="225648"/>
            <a:ext cx="11521656" cy="108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Here are the Queen’s children in later life. </a:t>
            </a:r>
          </a:p>
        </p:txBody>
      </p:sp>
      <p:grpSp>
        <p:nvGrpSpPr>
          <p:cNvPr id="4" name="Group 3"/>
          <p:cNvGrpSpPr/>
          <p:nvPr/>
        </p:nvGrpSpPr>
        <p:grpSpPr>
          <a:xfrm>
            <a:off x="554913" y="1885950"/>
            <a:ext cx="2659541" cy="4258353"/>
            <a:chOff x="1766212" y="2407300"/>
            <a:chExt cx="2095500" cy="3716560"/>
          </a:xfrm>
        </p:grpSpPr>
        <p:pic>
          <p:nvPicPr>
            <p:cNvPr id="5" name="Picture 4"/>
            <p:cNvPicPr>
              <a:picLocks noChangeAspect="1"/>
            </p:cNvPicPr>
            <p:nvPr/>
          </p:nvPicPr>
          <p:blipFill>
            <a:blip r:embed="rId3"/>
            <a:stretch>
              <a:fillRect/>
            </a:stretch>
          </p:blipFill>
          <p:spPr>
            <a:xfrm>
              <a:off x="1766212" y="2407300"/>
              <a:ext cx="2095500" cy="3219450"/>
            </a:xfrm>
            <a:prstGeom prst="rect">
              <a:avLst/>
            </a:prstGeom>
          </p:spPr>
        </p:pic>
        <p:sp>
          <p:nvSpPr>
            <p:cNvPr id="6" name="TextBox 5"/>
            <p:cNvSpPr txBox="1"/>
            <p:nvPr/>
          </p:nvSpPr>
          <p:spPr>
            <a:xfrm>
              <a:off x="1881749" y="5667210"/>
              <a:ext cx="1864425" cy="456650"/>
            </a:xfrm>
            <a:prstGeom prst="rect">
              <a:avLst/>
            </a:prstGeom>
            <a:noFill/>
          </p:spPr>
          <p:txBody>
            <a:bodyPr wrap="square" rtlCol="0">
              <a:spAutoFit/>
            </a:bodyPr>
            <a:lstStyle/>
            <a:p>
              <a:r>
                <a:rPr lang="en-GB" sz="2800" dirty="0">
                  <a:solidFill>
                    <a:schemeClr val="bg1"/>
                  </a:solidFill>
                </a:rPr>
                <a:t>Prince Charles</a:t>
              </a:r>
            </a:p>
          </p:txBody>
        </p:sp>
      </p:grpSp>
      <p:grpSp>
        <p:nvGrpSpPr>
          <p:cNvPr id="7" name="Group 6"/>
          <p:cNvGrpSpPr/>
          <p:nvPr/>
        </p:nvGrpSpPr>
        <p:grpSpPr>
          <a:xfrm>
            <a:off x="3571647" y="1885950"/>
            <a:ext cx="2537908" cy="4258353"/>
            <a:chOff x="4192778" y="2407301"/>
            <a:chExt cx="2217556" cy="3724345"/>
          </a:xfrm>
        </p:grpSpPr>
        <p:pic>
          <p:nvPicPr>
            <p:cNvPr id="8" name="Picture 7"/>
            <p:cNvPicPr>
              <a:picLocks noChangeAspect="1"/>
            </p:cNvPicPr>
            <p:nvPr/>
          </p:nvPicPr>
          <p:blipFill rotWithShape="1">
            <a:blip r:embed="rId4"/>
            <a:srcRect b="2733"/>
            <a:stretch/>
          </p:blipFill>
          <p:spPr>
            <a:xfrm>
              <a:off x="4192778" y="2407301"/>
              <a:ext cx="2217556" cy="3185978"/>
            </a:xfrm>
            <a:prstGeom prst="rect">
              <a:avLst/>
            </a:prstGeom>
          </p:spPr>
        </p:pic>
        <p:sp>
          <p:nvSpPr>
            <p:cNvPr id="9" name="TextBox 8"/>
            <p:cNvSpPr txBox="1"/>
            <p:nvPr/>
          </p:nvSpPr>
          <p:spPr>
            <a:xfrm>
              <a:off x="4231317" y="5674039"/>
              <a:ext cx="2140479" cy="457607"/>
            </a:xfrm>
            <a:prstGeom prst="rect">
              <a:avLst/>
            </a:prstGeom>
            <a:noFill/>
          </p:spPr>
          <p:txBody>
            <a:bodyPr wrap="square" rtlCol="0">
              <a:spAutoFit/>
            </a:bodyPr>
            <a:lstStyle/>
            <a:p>
              <a:r>
                <a:rPr lang="en-GB" sz="2800" dirty="0">
                  <a:solidFill>
                    <a:schemeClr val="bg1"/>
                  </a:solidFill>
                </a:rPr>
                <a:t>Princess Anne</a:t>
              </a:r>
            </a:p>
          </p:txBody>
        </p:sp>
      </p:grpSp>
      <p:grpSp>
        <p:nvGrpSpPr>
          <p:cNvPr id="10" name="Group 9"/>
          <p:cNvGrpSpPr/>
          <p:nvPr/>
        </p:nvGrpSpPr>
        <p:grpSpPr>
          <a:xfrm>
            <a:off x="6466748" y="1885950"/>
            <a:ext cx="2564994" cy="4258353"/>
            <a:chOff x="6673931" y="2407300"/>
            <a:chExt cx="2232786" cy="3724346"/>
          </a:xfrm>
        </p:grpSpPr>
        <p:pic>
          <p:nvPicPr>
            <p:cNvPr id="11" name="Picture 10"/>
            <p:cNvPicPr>
              <a:picLocks noChangeAspect="1"/>
            </p:cNvPicPr>
            <p:nvPr/>
          </p:nvPicPr>
          <p:blipFill rotWithShape="1">
            <a:blip r:embed="rId5"/>
            <a:srcRect l="4853" r="6893"/>
            <a:stretch/>
          </p:blipFill>
          <p:spPr>
            <a:xfrm>
              <a:off x="6673931" y="2407300"/>
              <a:ext cx="2090059" cy="3219450"/>
            </a:xfrm>
            <a:prstGeom prst="rect">
              <a:avLst/>
            </a:prstGeom>
          </p:spPr>
        </p:pic>
        <p:sp>
          <p:nvSpPr>
            <p:cNvPr id="12" name="TextBox 11"/>
            <p:cNvSpPr txBox="1"/>
            <p:nvPr/>
          </p:nvSpPr>
          <p:spPr>
            <a:xfrm>
              <a:off x="6776461" y="5674039"/>
              <a:ext cx="2130256" cy="457607"/>
            </a:xfrm>
            <a:prstGeom prst="rect">
              <a:avLst/>
            </a:prstGeom>
            <a:noFill/>
          </p:spPr>
          <p:txBody>
            <a:bodyPr wrap="square" rtlCol="0">
              <a:spAutoFit/>
            </a:bodyPr>
            <a:lstStyle/>
            <a:p>
              <a:r>
                <a:rPr lang="en-GB" sz="2800" dirty="0">
                  <a:solidFill>
                    <a:schemeClr val="bg1"/>
                  </a:solidFill>
                </a:rPr>
                <a:t>Prince Andrew</a:t>
              </a:r>
            </a:p>
          </p:txBody>
        </p:sp>
      </p:grpSp>
      <p:grpSp>
        <p:nvGrpSpPr>
          <p:cNvPr id="13" name="Group 12"/>
          <p:cNvGrpSpPr/>
          <p:nvPr/>
        </p:nvGrpSpPr>
        <p:grpSpPr>
          <a:xfrm>
            <a:off x="9224971" y="1885950"/>
            <a:ext cx="2776528" cy="4258354"/>
            <a:chOff x="9027587" y="2380116"/>
            <a:chExt cx="2360592" cy="3678131"/>
          </a:xfrm>
        </p:grpSpPr>
        <p:pic>
          <p:nvPicPr>
            <p:cNvPr id="14" name="Picture 13"/>
            <p:cNvPicPr>
              <a:picLocks noChangeAspect="1"/>
            </p:cNvPicPr>
            <p:nvPr/>
          </p:nvPicPr>
          <p:blipFill rotWithShape="1">
            <a:blip r:embed="rId6"/>
            <a:srcRect l="2708" t="-1118" r="8589" b="1118"/>
            <a:stretch/>
          </p:blipFill>
          <p:spPr>
            <a:xfrm>
              <a:off x="9027587" y="2380116"/>
              <a:ext cx="2256311" cy="3185979"/>
            </a:xfrm>
            <a:prstGeom prst="rect">
              <a:avLst/>
            </a:prstGeom>
          </p:spPr>
        </p:pic>
        <p:sp>
          <p:nvSpPr>
            <p:cNvPr id="15" name="TextBox 14"/>
            <p:cNvSpPr txBox="1"/>
            <p:nvPr/>
          </p:nvSpPr>
          <p:spPr>
            <a:xfrm>
              <a:off x="9169309" y="5606318"/>
              <a:ext cx="2218870" cy="451929"/>
            </a:xfrm>
            <a:prstGeom prst="rect">
              <a:avLst/>
            </a:prstGeom>
            <a:noFill/>
          </p:spPr>
          <p:txBody>
            <a:bodyPr wrap="square" rtlCol="0">
              <a:spAutoFit/>
            </a:bodyPr>
            <a:lstStyle/>
            <a:p>
              <a:r>
                <a:rPr lang="en-GB" sz="2800" dirty="0">
                  <a:solidFill>
                    <a:schemeClr val="bg1"/>
                  </a:solidFill>
                </a:rPr>
                <a:t>Prince Edward</a:t>
              </a:r>
            </a:p>
          </p:txBody>
        </p:sp>
      </p:grpSp>
    </p:spTree>
    <p:extLst>
      <p:ext uri="{BB962C8B-B14F-4D97-AF65-F5344CB8AC3E}">
        <p14:creationId xmlns:p14="http://schemas.microsoft.com/office/powerpoint/2010/main" val="403218160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7629524" y="1623012"/>
            <a:ext cx="4283392" cy="3718276"/>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latin typeface="Tempus Sans ITC" panose="04020404030D07020202" pitchFamily="82" charset="0"/>
            </a:endParaRPr>
          </a:p>
          <a:p>
            <a:pPr algn="ctr"/>
            <a:r>
              <a:rPr lang="en-GB" sz="3200" dirty="0">
                <a:solidFill>
                  <a:schemeClr val="tx1"/>
                </a:solidFill>
              </a:rPr>
              <a:t>The Queen is the Head of State of the United Kingdom, Head of the Church of England and………</a:t>
            </a:r>
            <a:endParaRPr lang="en-GB" sz="3600" dirty="0"/>
          </a:p>
        </p:txBody>
      </p:sp>
      <p:pic>
        <p:nvPicPr>
          <p:cNvPr id="27650" name="Picture 2" descr="A formal group of Elizabeth in tiara and evening dress with eleven politicians in evening dress or national costume."/>
          <p:cNvPicPr>
            <a:picLocks noChangeAspect="1" noChangeArrowheads="1"/>
          </p:cNvPicPr>
          <p:nvPr/>
        </p:nvPicPr>
        <p:blipFill rotWithShape="1">
          <a:blip r:embed="rId3">
            <a:extLst>
              <a:ext uri="{28A0092B-C50C-407E-A947-70E740481C1C}">
                <a14:useLocalDpi xmlns:a14="http://schemas.microsoft.com/office/drawing/2010/main" val="0"/>
              </a:ext>
            </a:extLst>
          </a:blip>
          <a:srcRect t="1608" r="3754" b="4782"/>
          <a:stretch/>
        </p:blipFill>
        <p:spPr bwMode="auto">
          <a:xfrm>
            <a:off x="250831" y="901493"/>
            <a:ext cx="7216430" cy="5161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677022"/>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57188" y="125731"/>
            <a:ext cx="11541442" cy="1815036"/>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latin typeface="Tempus Sans ITC" panose="04020404030D07020202" pitchFamily="82" charset="0"/>
            </a:endParaRPr>
          </a:p>
          <a:p>
            <a:pPr algn="ctr"/>
            <a:r>
              <a:rPr lang="en-GB" sz="3200" dirty="0">
                <a:solidFill>
                  <a:schemeClr val="tx1"/>
                </a:solidFill>
              </a:rPr>
              <a:t>The  Queen has reigned over many countries. She is also the Queen of Canada, Australia, New Zealand, Jamaica, Barbados and ten other independent countries as well as the Head of the Commonwealth.</a:t>
            </a:r>
            <a:br>
              <a:rPr lang="en-GB" sz="3200" dirty="0">
                <a:solidFill>
                  <a:schemeClr val="tx1"/>
                </a:solidFill>
              </a:rPr>
            </a:br>
            <a:endParaRPr lang="en-GB" sz="3200" dirty="0">
              <a:solidFill>
                <a:schemeClr val="tx1"/>
              </a:solidFill>
            </a:endParaRPr>
          </a:p>
        </p:txBody>
      </p:sp>
      <p:pic>
        <p:nvPicPr>
          <p:cNvPr id="36866" name="Picture 2" descr="https://upload.wikimedia.org/wikipedia/commons/thumb/5/51/Commonwealth_of_Nations.svg/940px-Commonwealth_of_Nations.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2017" y="1850689"/>
            <a:ext cx="7323166" cy="37161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99744" y="6367370"/>
            <a:ext cx="5943600" cy="369332"/>
          </a:xfrm>
          <a:prstGeom prst="rect">
            <a:avLst/>
          </a:prstGeom>
        </p:spPr>
        <p:txBody>
          <a:bodyPr wrap="square">
            <a:spAutoFit/>
          </a:bodyPr>
          <a:lstStyle/>
          <a:p>
            <a:r>
              <a:rPr lang="en-GB" dirty="0">
                <a:solidFill>
                  <a:schemeClr val="bg1"/>
                </a:solidFill>
                <a:latin typeface="Tempus Sans ITC" panose="04020404030D07020202" pitchFamily="82" charset="0"/>
              </a:rPr>
              <a:t>  </a:t>
            </a:r>
            <a:r>
              <a:rPr lang="en-GB" dirty="0">
                <a:solidFill>
                  <a:schemeClr val="bg1"/>
                </a:solidFill>
              </a:rPr>
              <a:t>British Overseas Territories and Crown dependencies</a:t>
            </a:r>
          </a:p>
        </p:txBody>
      </p:sp>
      <p:sp>
        <p:nvSpPr>
          <p:cNvPr id="3" name="Rectangle 2"/>
          <p:cNvSpPr/>
          <p:nvPr/>
        </p:nvSpPr>
        <p:spPr>
          <a:xfrm>
            <a:off x="205421" y="5839597"/>
            <a:ext cx="308610" cy="323165"/>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789295" y="5839803"/>
            <a:ext cx="308610" cy="32316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05421" y="6397085"/>
            <a:ext cx="308610" cy="323165"/>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596769" y="5793430"/>
            <a:ext cx="3746410" cy="369332"/>
          </a:xfrm>
          <a:prstGeom prst="rect">
            <a:avLst/>
          </a:prstGeom>
        </p:spPr>
        <p:txBody>
          <a:bodyPr wrap="none">
            <a:spAutoFit/>
          </a:bodyPr>
          <a:lstStyle/>
          <a:p>
            <a:r>
              <a:rPr lang="en-GB" dirty="0">
                <a:solidFill>
                  <a:schemeClr val="bg1"/>
                </a:solidFill>
              </a:rPr>
              <a:t>Commonwealth of Nations members  </a:t>
            </a:r>
            <a:endParaRPr lang="en-GB" dirty="0"/>
          </a:p>
        </p:txBody>
      </p:sp>
      <p:sp>
        <p:nvSpPr>
          <p:cNvPr id="5" name="Rectangle 4"/>
          <p:cNvSpPr/>
          <p:nvPr/>
        </p:nvSpPr>
        <p:spPr>
          <a:xfrm>
            <a:off x="6197721" y="5793430"/>
            <a:ext cx="6096000" cy="646331"/>
          </a:xfrm>
          <a:prstGeom prst="rect">
            <a:avLst/>
          </a:prstGeom>
        </p:spPr>
        <p:txBody>
          <a:bodyPr>
            <a:spAutoFit/>
          </a:bodyPr>
          <a:lstStyle/>
          <a:p>
            <a:r>
              <a:rPr lang="en-GB" dirty="0">
                <a:solidFill>
                  <a:schemeClr val="bg1"/>
                </a:solidFill>
              </a:rPr>
              <a:t>Former Commonwealth of Nations members (Ireland,  The Gambia, and Zimbabwe</a:t>
            </a:r>
            <a:endParaRPr lang="en-GB" dirty="0"/>
          </a:p>
        </p:txBody>
      </p:sp>
    </p:spTree>
    <p:extLst>
      <p:ext uri="{BB962C8B-B14F-4D97-AF65-F5344CB8AC3E}">
        <p14:creationId xmlns:p14="http://schemas.microsoft.com/office/powerpoint/2010/main" val="374164535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8592" y="249132"/>
            <a:ext cx="11657189" cy="108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latin typeface="Tempus Sans ITC" panose="04020404030D07020202" pitchFamily="82" charset="0"/>
            </a:endParaRPr>
          </a:p>
          <a:p>
            <a:pPr algn="ctr"/>
            <a:r>
              <a:rPr lang="en-GB" sz="3200" dirty="0">
                <a:solidFill>
                  <a:schemeClr val="tx1"/>
                </a:solidFill>
              </a:rPr>
              <a:t>The Queen spends some mornings on visits. Sometimes, she visits up to three places before lunch. </a:t>
            </a:r>
          </a:p>
          <a:p>
            <a:pPr algn="ctr"/>
            <a:endParaRPr lang="en-GB" sz="3600" dirty="0">
              <a:solidFill>
                <a:schemeClr val="tx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6708" y="1578463"/>
            <a:ext cx="7480955" cy="4986057"/>
          </a:xfrm>
          <a:prstGeom prst="rect">
            <a:avLst/>
          </a:prstGeom>
        </p:spPr>
      </p:pic>
    </p:spTree>
    <p:extLst>
      <p:ext uri="{BB962C8B-B14F-4D97-AF65-F5344CB8AC3E}">
        <p14:creationId xmlns:p14="http://schemas.microsoft.com/office/powerpoint/2010/main" val="73528218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957835" y="2110265"/>
            <a:ext cx="4557141" cy="2627946"/>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And every week the Queen meets with the Prime Minister when they are both in London.</a:t>
            </a:r>
          </a:p>
        </p:txBody>
      </p:sp>
      <p:pic>
        <p:nvPicPr>
          <p:cNvPr id="6146" name="Picture 2" descr="File:Yukiya Amano with Boris Johnson in London - 2018 (41099455635) (croppe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5077" y="256914"/>
            <a:ext cx="4803774" cy="6334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589658"/>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42900" y="148015"/>
            <a:ext cx="11487150" cy="108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rPr>
              <a:t>The Queen has many homes. Most of the time she lives in Buckingham Palace in London. </a:t>
            </a:r>
          </a:p>
        </p:txBody>
      </p:sp>
      <p:pic>
        <p:nvPicPr>
          <p:cNvPr id="13314" name="Picture 2" descr="https://upload.wikimedia.org/wikipedia/commons/thumb/b/b4/Buckingham_Palace%2C_London_-_April_2009.jpg/1280px-Buckingham_Palace%2C_London_-_April_20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0162" y="1466887"/>
            <a:ext cx="7612626" cy="4983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221556"/>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243254" y="647770"/>
            <a:ext cx="2942859" cy="5581581"/>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a:p>
            <a:pPr algn="ctr"/>
            <a:r>
              <a:rPr lang="en-GB" sz="3200" dirty="0">
                <a:solidFill>
                  <a:schemeClr val="tx1"/>
                </a:solidFill>
              </a:rPr>
              <a:t>The Queen loves dogs. Her favourite breed is the Pembroke Welsh Corgi. She has owned more than thirty corgis during her reign. </a:t>
            </a:r>
          </a:p>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p:txBody>
      </p:sp>
      <p:pic>
        <p:nvPicPr>
          <p:cNvPr id="4" name="Picture 3"/>
          <p:cNvPicPr>
            <a:picLocks noChangeAspect="1"/>
          </p:cNvPicPr>
          <p:nvPr/>
        </p:nvPicPr>
        <p:blipFill>
          <a:blip r:embed="rId3"/>
          <a:stretch>
            <a:fillRect/>
          </a:stretch>
        </p:blipFill>
        <p:spPr>
          <a:xfrm flipH="1">
            <a:off x="3390608" y="709265"/>
            <a:ext cx="8585311" cy="5520086"/>
          </a:xfrm>
          <a:prstGeom prst="rect">
            <a:avLst/>
          </a:prstGeom>
        </p:spPr>
      </p:pic>
    </p:spTree>
    <p:extLst>
      <p:ext uri="{BB962C8B-B14F-4D97-AF65-F5344CB8AC3E}">
        <p14:creationId xmlns:p14="http://schemas.microsoft.com/office/powerpoint/2010/main" val="1553933495"/>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7817168" y="1150038"/>
            <a:ext cx="4080535" cy="4584566"/>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cs typeface="Calibri" panose="020F0502020204030204" pitchFamily="34" charset="0"/>
              </a:rPr>
              <a:t>Prince Philip was the longest-serving consort of a reigning British monarch and  also the longest-lived male descendant of the Royal family. </a:t>
            </a:r>
          </a:p>
        </p:txBody>
      </p:sp>
      <p:pic>
        <p:nvPicPr>
          <p:cNvPr id="5" name="Picture 2" descr="File:HM The Queen and Prince Philip.JPG"/>
          <p:cNvPicPr>
            <a:picLocks noChangeAspect="1" noChangeArrowheads="1"/>
          </p:cNvPicPr>
          <p:nvPr/>
        </p:nvPicPr>
        <p:blipFill rotWithShape="1">
          <a:blip r:embed="rId3">
            <a:extLst>
              <a:ext uri="{28A0092B-C50C-407E-A947-70E740481C1C}">
                <a14:useLocalDpi xmlns:a14="http://schemas.microsoft.com/office/drawing/2010/main" val="0"/>
              </a:ext>
            </a:extLst>
          </a:blip>
          <a:srcRect l="8983" r="7075"/>
          <a:stretch/>
        </p:blipFill>
        <p:spPr bwMode="auto">
          <a:xfrm>
            <a:off x="182879" y="499082"/>
            <a:ext cx="7416401" cy="5886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5349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6715592" y="2204432"/>
            <a:ext cx="4841823" cy="2786414"/>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On 6</a:t>
            </a:r>
            <a:r>
              <a:rPr lang="en-GB" sz="3200" baseline="30000" dirty="0">
                <a:solidFill>
                  <a:prstClr val="black"/>
                </a:solidFill>
              </a:rPr>
              <a:t>th</a:t>
            </a:r>
            <a:r>
              <a:rPr lang="en-GB" sz="3200" dirty="0">
                <a:solidFill>
                  <a:prstClr val="black"/>
                </a:solidFill>
              </a:rPr>
              <a:t> February 2022 the Queen celebrated her Platinum Jubilee which marks seventy years of service. </a:t>
            </a:r>
          </a:p>
        </p:txBody>
      </p:sp>
      <p:pic>
        <p:nvPicPr>
          <p:cNvPr id="2050" name="Picture 2" descr="https://upload.wikimedia.org/wikipedia/commons/a/a5/Elizabeth_II_birthday_20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607" y="689548"/>
            <a:ext cx="5277213" cy="5816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84897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4326" y="228368"/>
            <a:ext cx="11680304" cy="145053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On Thursday 2</a:t>
            </a:r>
            <a:r>
              <a:rPr lang="en-GB" sz="3200" baseline="30000" dirty="0">
                <a:solidFill>
                  <a:prstClr val="black"/>
                </a:solidFill>
              </a:rPr>
              <a:t>nd</a:t>
            </a:r>
            <a:r>
              <a:rPr lang="en-GB" sz="3200" dirty="0">
                <a:solidFill>
                  <a:prstClr val="black"/>
                </a:solidFill>
              </a:rPr>
              <a:t> June, the Queen’s birthday parade, Trooping the Colour, will take place involving over 1,400 soldiers, 200 horses and 400 musicians.  </a:t>
            </a:r>
          </a:p>
        </p:txBody>
      </p:sp>
      <p:pic>
        <p:nvPicPr>
          <p:cNvPr id="4098" name="Picture 2" descr="File:Trooping the Colour 2009 093.jpg"/>
          <p:cNvPicPr>
            <a:picLocks noChangeAspect="1" noChangeArrowheads="1"/>
          </p:cNvPicPr>
          <p:nvPr/>
        </p:nvPicPr>
        <p:blipFill rotWithShape="1">
          <a:blip r:embed="rId3">
            <a:extLst>
              <a:ext uri="{28A0092B-C50C-407E-A947-70E740481C1C}">
                <a14:useLocalDpi xmlns:a14="http://schemas.microsoft.com/office/drawing/2010/main" val="0"/>
              </a:ext>
            </a:extLst>
          </a:blip>
          <a:srcRect b="18851"/>
          <a:stretch/>
        </p:blipFill>
        <p:spPr bwMode="auto">
          <a:xfrm>
            <a:off x="2079707" y="1783829"/>
            <a:ext cx="8149541" cy="4959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1178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4325" y="228368"/>
            <a:ext cx="11572875" cy="108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The Parade will end with the traditional RAF fly-past, watched by the Queen and royal family from the Buckingham Palace balcony.</a:t>
            </a:r>
          </a:p>
        </p:txBody>
      </p:sp>
      <p:pic>
        <p:nvPicPr>
          <p:cNvPr id="6146" name="Picture 2" descr="https://live.staticflickr.com/1830/28469645417_4862962167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1263" y="1415085"/>
            <a:ext cx="8118997" cy="5174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559484"/>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4325" y="123436"/>
            <a:ext cx="11512914" cy="1440000"/>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Beacons will be lit throughout the United Kingdom, Channel Islands, Isle of Man and each of the capital cities of the Commonwealth countries.</a:t>
            </a:r>
          </a:p>
        </p:txBody>
      </p:sp>
      <p:pic>
        <p:nvPicPr>
          <p:cNvPr id="1026" name="Picture 2" descr="File:Lyle Hill, Diamond Jubilee, Beac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4222" y="1761774"/>
            <a:ext cx="7033120" cy="4712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187213"/>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4325" y="258348"/>
            <a:ext cx="5007183" cy="6307344"/>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On Sunday 5th June there will be ‘The Big Jubilee Lunch’. Since it began in 2009, the Big Lunch has encouraged communities to get to know each other better. As part of the Jubilee celebrations communities will be encouraged to share friendship, food and fun with neighbours. </a:t>
            </a:r>
          </a:p>
        </p:txBody>
      </p:sp>
      <p:pic>
        <p:nvPicPr>
          <p:cNvPr id="11266" name="Picture 2" descr="West Keal Road, Old Bolingbro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1311" y="1126020"/>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626051"/>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314794" y="260530"/>
            <a:ext cx="6790544" cy="6305161"/>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prstClr val="black"/>
                </a:solidFill>
              </a:rPr>
              <a:t>To mark The Queens’ Platinum Jubilee in 2022, everyone across the UK is being invited to plant  a tree from October 2021, when the tree planting season begins, through to the end of the Jubilee year in 2022. It has been called the ‘Queen’s Green Canopy’ initiative. The Queen joined The Prince of Wales, patron of the Queen's Green Canopy, for the first Jubilee tree planting at Windsor Castle on 17th May, 2021. </a:t>
            </a:r>
          </a:p>
        </p:txBody>
      </p:sp>
      <p:pic>
        <p:nvPicPr>
          <p:cNvPr id="17410" name="Picture 2" descr="File:Plant tre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0776" y="260530"/>
            <a:ext cx="4209676" cy="6305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381842"/>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ular Callout 19"/>
          <p:cNvSpPr/>
          <p:nvPr/>
        </p:nvSpPr>
        <p:spPr>
          <a:xfrm>
            <a:off x="768909" y="1431507"/>
            <a:ext cx="4869042" cy="3892659"/>
          </a:xfrm>
          <a:prstGeom prst="wedgeRoundRectCallout">
            <a:avLst>
              <a:gd name="adj1" fmla="val -48604"/>
              <a:gd name="adj2" fmla="val -15532"/>
              <a:gd name="adj3" fmla="val 16667"/>
            </a:avLst>
          </a:prstGeom>
          <a:solidFill>
            <a:srgbClr val="CC99FF"/>
          </a:solidFill>
          <a:ln w="28575">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a:p>
            <a:pPr algn="ctr"/>
            <a:r>
              <a:rPr lang="en-GB" sz="3200" dirty="0">
                <a:solidFill>
                  <a:schemeClr val="tx1"/>
                </a:solidFill>
              </a:rPr>
              <a:t>There can be no doubt that Queen Elizabeth is a truly inspirational person.</a:t>
            </a:r>
          </a:p>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a:p>
            <a:pPr algn="ctr"/>
            <a:endParaRPr lang="en-GB" sz="3600" dirty="0">
              <a:latin typeface="Tempus Sans ITC" panose="04020404030D07020202" pitchFamily="82" charset="0"/>
            </a:endParaRPr>
          </a:p>
        </p:txBody>
      </p:sp>
      <p:pic>
        <p:nvPicPr>
          <p:cNvPr id="8194" name="Picture 2" descr="https://live.staticflickr.com/3395/3661182772_cbf6fa9e5f_b.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3494" y="329244"/>
            <a:ext cx="4066775" cy="6097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771017"/>
      </p:ext>
    </p:extLst>
  </p:cSld>
  <p:clrMapOvr>
    <a:masterClrMapping/>
  </p:clrMapOvr>
  <mc:AlternateContent xmlns:mc="http://schemas.openxmlformats.org/markup-compatibility/2006" xmlns:p14="http://schemas.microsoft.com/office/powerpoint/2010/main">
    <mc:Choice Requires="p14">
      <p:transition spd="slow" p14:dur="1500">
        <p:fad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17342</TotalTime>
  <Words>1190</Words>
  <Application>Microsoft Office PowerPoint</Application>
  <PresentationFormat>Widescreen</PresentationFormat>
  <Paragraphs>85</Paragraphs>
  <Slides>23</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Tempus Sans ITC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Maddocks</dc:creator>
  <cp:lastModifiedBy>head.fris</cp:lastModifiedBy>
  <cp:revision>368</cp:revision>
  <dcterms:created xsi:type="dcterms:W3CDTF">2016-03-25T05:24:48Z</dcterms:created>
  <dcterms:modified xsi:type="dcterms:W3CDTF">2022-10-15T17:49:49Z</dcterms:modified>
</cp:coreProperties>
</file>