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8" r:id="rId3"/>
    <p:sldId id="259" r:id="rId4"/>
    <p:sldId id="262" r:id="rId5"/>
    <p:sldId id="264" r:id="rId6"/>
    <p:sldId id="260" r:id="rId7"/>
    <p:sldId id="265" r:id="rId8"/>
    <p:sldId id="261" r:id="rId9"/>
    <p:sldId id="270" r:id="rId10"/>
    <p:sldId id="277" r:id="rId11"/>
    <p:sldId id="276" r:id="rId12"/>
    <p:sldId id="275" r:id="rId13"/>
    <p:sldId id="266" r:id="rId14"/>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481" autoAdjust="0"/>
    <p:restoredTop sz="94676"/>
  </p:normalViewPr>
  <p:slideViewPr>
    <p:cSldViewPr snapToGrid="0">
      <p:cViewPr>
        <p:scale>
          <a:sx n="150" d="100"/>
          <a:sy n="150" d="100"/>
        </p:scale>
        <p:origin x="710" y="-52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10/26/2025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10/26/2025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10/26/2025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10/26/2025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10/26/2025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10/26/2025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10/26/2025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10/26/2025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10/26/2025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10/26/2025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10/26/2025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10/26/2025</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814379970"/>
              </p:ext>
            </p:extLst>
          </p:nvPr>
        </p:nvGraphicFramePr>
        <p:xfrm>
          <a:off x="298297" y="1672070"/>
          <a:ext cx="5530128" cy="133876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r>
                        <a:rPr lang="en-US" sz="700" dirty="0">
                          <a:latin typeface="Calibri" panose="020F0502020204030204" pitchFamily="34" charset="0"/>
                          <a:cs typeface="Calibri" panose="020F0502020204030204" pitchFamily="34" charset="0"/>
                        </a:rPr>
                        <a:t>N/A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4050304831"/>
              </p:ext>
            </p:extLst>
          </p:nvPr>
        </p:nvGraphicFramePr>
        <p:xfrm>
          <a:off x="201820" y="631508"/>
          <a:ext cx="5530128" cy="34747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CPD coaching sessions with Sports Coach provides a variety of training for staff for a number of sports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Golf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Tennis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Tag Rugby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All pupils engaged in 2 hours of curriculum PE plus a variety of after school sporting clubs on offer for pupils to join. Pupil Premium free places offered for pupils entitled to Free School Meals.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3730224362"/>
              </p:ext>
            </p:extLst>
          </p:nvPr>
        </p:nvGraphicFramePr>
        <p:xfrm>
          <a:off x="304799" y="633397"/>
          <a:ext cx="5530128" cy="34594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50800">
                        <a:spcBef>
                          <a:spcPts val="65"/>
                        </a:spcBef>
                        <a:spcAft>
                          <a:spcPts val="0"/>
                        </a:spcAft>
                      </a:pPr>
                      <a:r>
                        <a:rPr lang="en-US" sz="700" dirty="0">
                          <a:effectLst/>
                          <a:latin typeface="Calibri" panose="020F0502020204030204" pitchFamily="34" charset="0"/>
                          <a:ea typeface="Calibri" panose="020F0502020204030204" pitchFamily="34" charset="0"/>
                        </a:rPr>
                        <a:t>Participation, effort and achievements celebrated in end of term whole school assemblies through class sports awards provided by </a:t>
                      </a:r>
                      <a:r>
                        <a:rPr lang="en-US" sz="700" dirty="0" err="1">
                          <a:effectLst/>
                          <a:latin typeface="Calibri" panose="020F0502020204030204" pitchFamily="34" charset="0"/>
                          <a:ea typeface="Calibri" panose="020F0502020204030204" pitchFamily="34" charset="0"/>
                        </a:rPr>
                        <a:t>Mr</a:t>
                      </a:r>
                      <a:r>
                        <a:rPr lang="en-US" sz="700" dirty="0">
                          <a:effectLst/>
                          <a:latin typeface="Calibri" panose="020F0502020204030204" pitchFamily="34" charset="0"/>
                          <a:ea typeface="Calibri" panose="020F0502020204030204" pitchFamily="34" charset="0"/>
                        </a:rPr>
                        <a:t> Hutton. </a:t>
                      </a:r>
                      <a:endParaRPr lang="en-GB" sz="700" dirty="0">
                        <a:effectLst/>
                        <a:latin typeface="Calibri" panose="020F0502020204030204" pitchFamily="34" charset="0"/>
                        <a:ea typeface="Calibri" panose="020F0502020204030204" pitchFamily="34" charset="0"/>
                      </a:endParaRPr>
                    </a:p>
                    <a:p>
                      <a:pPr marL="50800">
                        <a:spcBef>
                          <a:spcPts val="65"/>
                        </a:spcBef>
                        <a:spcAft>
                          <a:spcPts val="0"/>
                        </a:spcAft>
                      </a:pPr>
                      <a:r>
                        <a:rPr lang="en-US" sz="700" dirty="0">
                          <a:effectLst/>
                          <a:latin typeface="Calibri" panose="020F0502020204030204" pitchFamily="34" charset="0"/>
                          <a:ea typeface="Calibri" panose="020F0502020204030204" pitchFamily="34" charset="0"/>
                        </a:rPr>
                        <a:t> </a:t>
                      </a:r>
                      <a:endParaRPr lang="en-GB" sz="700" dirty="0">
                        <a:effectLst/>
                        <a:latin typeface="Calibri" panose="020F0502020204030204" pitchFamily="34" charset="0"/>
                        <a:ea typeface="Calibri" panose="020F0502020204030204" pitchFamily="34" charset="0"/>
                      </a:endParaRPr>
                    </a:p>
                    <a:p>
                      <a:pPr marL="50800">
                        <a:spcBef>
                          <a:spcPts val="65"/>
                        </a:spcBef>
                        <a:spcAft>
                          <a:spcPts val="0"/>
                        </a:spcAft>
                      </a:pPr>
                      <a:r>
                        <a:rPr lang="en-US" sz="700" dirty="0">
                          <a:effectLst/>
                          <a:latin typeface="Calibri" panose="020F0502020204030204" pitchFamily="34" charset="0"/>
                          <a:ea typeface="Calibri" panose="020F0502020204030204" pitchFamily="34" charset="0"/>
                        </a:rPr>
                        <a:t>Performances of displays e.g. dance, gym. </a:t>
                      </a:r>
                      <a:endParaRPr lang="en-GB" sz="700" dirty="0">
                        <a:effectLst/>
                        <a:latin typeface="Calibri" panose="020F0502020204030204" pitchFamily="34" charset="0"/>
                        <a:ea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Wide variety of sporting activities on offer to broaden children’s experiences and ensure equal access for boys and girls.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a:latin typeface="Calibri" panose="020F0502020204030204" pitchFamily="34" charset="0"/>
                          <a:cs typeface="Calibri" panose="020F0502020204030204" pitchFamily="34" charset="0"/>
                        </a:rPr>
                        <a:t>All year groups have opportunities in a wide range of sports to represent the school in competition.</a:t>
                      </a:r>
                    </a:p>
                    <a:p>
                      <a:r>
                        <a:rPr lang="en-GB" sz="700" dirty="0">
                          <a:latin typeface="Calibri" panose="020F0502020204030204" pitchFamily="34" charset="0"/>
                          <a:cs typeface="Calibri" panose="020F0502020204030204" pitchFamily="34" charset="0"/>
                        </a:rPr>
                        <a:t>Y1 and Y2 Girls interschools Football competitions </a:t>
                      </a:r>
                    </a:p>
                    <a:p>
                      <a:r>
                        <a:rPr lang="en-GB" sz="700" dirty="0">
                          <a:latin typeface="Calibri" panose="020F0502020204030204" pitchFamily="34" charset="0"/>
                          <a:cs typeface="Calibri" panose="020F0502020204030204" pitchFamily="34" charset="0"/>
                        </a:rPr>
                        <a:t>Y1 and Y2 Mixed Interschools Football competitions </a:t>
                      </a:r>
                      <a:r>
                        <a:rPr lang="en-GB" sz="700" dirty="0" err="1">
                          <a:latin typeface="Calibri" panose="020F0502020204030204" pitchFamily="34" charset="0"/>
                          <a:cs typeface="Calibri" panose="020F0502020204030204" pitchFamily="34" charset="0"/>
                        </a:rPr>
                        <a:t>orgnaised</a:t>
                      </a:r>
                      <a:r>
                        <a:rPr lang="en-GB" sz="700" dirty="0">
                          <a:latin typeface="Calibri" panose="020F0502020204030204" pitchFamily="34" charset="0"/>
                          <a:cs typeface="Calibri" panose="020F0502020204030204" pitchFamily="34" charset="0"/>
                        </a:rPr>
                        <a:t> by EFC and LFC academies. </a:t>
                      </a:r>
                    </a:p>
                    <a:p>
                      <a:r>
                        <a:rPr lang="en-GB" sz="700" dirty="0">
                          <a:latin typeface="Calibri" panose="020F0502020204030204" pitchFamily="34" charset="0"/>
                          <a:cs typeface="Calibri" panose="020F0502020204030204" pitchFamily="34" charset="0"/>
                        </a:rPr>
                        <a:t>Y1 and Y2 took part in Multi Skills Day at Birkdale High school competition with other local schools. </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1430689553"/>
              </p:ext>
            </p:extLst>
          </p:nvPr>
        </p:nvGraphicFramePr>
        <p:xfrm>
          <a:off x="315269" y="2272972"/>
          <a:ext cx="5530128" cy="17807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N/A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N/A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N/A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2550319292"/>
              </p:ext>
            </p:extLst>
          </p:nvPr>
        </p:nvGraphicFramePr>
        <p:xfrm>
          <a:off x="197588" y="684701"/>
          <a:ext cx="5724635" cy="3499726"/>
        </p:xfrm>
        <a:graphic>
          <a:graphicData uri="http://schemas.openxmlformats.org/drawingml/2006/table">
            <a:tbl>
              <a:tblPr firstRow="1" bandRow="1">
                <a:tableStyleId>{5C22544A-7EE6-4342-B048-85BDC9FD1C3A}</a:tableStyleId>
              </a:tblPr>
              <a:tblGrid>
                <a:gridCol w="1280692">
                  <a:extLst>
                    <a:ext uri="{9D8B030D-6E8A-4147-A177-3AD203B41FA5}">
                      <a16:colId xmlns:a16="http://schemas.microsoft.com/office/drawing/2014/main" val="1397519339"/>
                    </a:ext>
                  </a:extLst>
                </a:gridCol>
                <a:gridCol w="1623189">
                  <a:extLst>
                    <a:ext uri="{9D8B030D-6E8A-4147-A177-3AD203B41FA5}">
                      <a16:colId xmlns:a16="http://schemas.microsoft.com/office/drawing/2014/main" val="279180329"/>
                    </a:ext>
                  </a:extLst>
                </a:gridCol>
                <a:gridCol w="1410377">
                  <a:extLst>
                    <a:ext uri="{9D8B030D-6E8A-4147-A177-3AD203B41FA5}">
                      <a16:colId xmlns:a16="http://schemas.microsoft.com/office/drawing/2014/main" val="1419483341"/>
                    </a:ext>
                  </a:extLst>
                </a:gridCol>
                <a:gridCol w="1410377">
                  <a:extLst>
                    <a:ext uri="{9D8B030D-6E8A-4147-A177-3AD203B41FA5}">
                      <a16:colId xmlns:a16="http://schemas.microsoft.com/office/drawing/2014/main" val="1532179531"/>
                    </a:ext>
                  </a:extLst>
                </a:gridCol>
              </a:tblGrid>
              <a:tr h="265259">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b="1" dirty="0">
                          <a:effectLst/>
                          <a:latin typeface="Calibri" panose="020F0502020204030204" pitchFamily="34" charset="0"/>
                          <a:cs typeface="Calibri" panose="020F0502020204030204" pitchFamily="34" charset="0"/>
                        </a:rPr>
                        <a:t>1. </a:t>
                      </a:r>
                      <a:r>
                        <a:rPr lang="en-US" sz="5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5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500" dirty="0">
                          <a:latin typeface="Calibri" panose="020F0502020204030204" pitchFamily="34" charset="0"/>
                          <a:cs typeface="Calibri" panose="020F0502020204030204" pitchFamily="34" charset="0"/>
                        </a:rPr>
                        <a:t>Sports England findings say that participation in sport and physical activity varies greatly. Significant inequalities remain in activity levels, with Black (40%) and Asian (40%) children and young people, and those from the least affluent families (44%), still less likely to play sport or be physically active than the average across all ethnicities and affluence groups. Girls (44%) are also less likely to be active than boys (51%).</a:t>
                      </a:r>
                      <a:endParaRPr lang="en-US" sz="5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latin typeface="Calibri" panose="020F0502020204030204" pitchFamily="34" charset="0"/>
                          <a:cs typeface="Calibri" panose="020F0502020204030204" pitchFamily="34" charset="0"/>
                        </a:rPr>
                        <a:t>Sports Curriculum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Calibri" panose="020F0502020204030204" pitchFamily="34" charset="0"/>
                          <a:cs typeface="Calibri" panose="020F0502020204030204" pitchFamily="34" charset="0"/>
                        </a:rPr>
                        <a:t>CPD coaching sessions with Sports Coach provided a variety of training for staff for a number of sports Golf  Tennis  Tag Rugby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b="1" dirty="0">
                          <a:effectLst/>
                          <a:latin typeface="Calibri" panose="020F0502020204030204" pitchFamily="34" charset="0"/>
                          <a:cs typeface="Calibri" panose="020F0502020204030204" pitchFamily="34" charset="0"/>
                        </a:rPr>
                        <a:t>2. </a:t>
                      </a:r>
                      <a:r>
                        <a:rPr lang="en-US" sz="5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5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00" dirty="0"/>
                        <a:t>Increase pupil engagement in physical activity and sports, schools can make PE fun and meaningful, integrate movement throughout the school day, provide a wider range of activities to ensure equal access, and offer extra-curricular clubs</a:t>
                      </a:r>
                      <a:r>
                        <a:rPr lang="en-GB" sz="500" b="0" i="0" dirty="0">
                          <a:solidFill>
                            <a:srgbClr val="0A0A0A"/>
                          </a:solidFill>
                          <a:effectLst/>
                          <a:latin typeface="Google Sans"/>
                        </a:rPr>
                        <a:t>. Additionally, creating a positive, supportive environment, empowering pupils through leadership roles, and engaging parents can further boost participation. </a:t>
                      </a:r>
                      <a:endParaRPr lang="en-US" sz="5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Calibri" panose="020F0502020204030204" pitchFamily="34" charset="0"/>
                          <a:cs typeface="Calibri" panose="020F0502020204030204" pitchFamily="34" charset="0"/>
                        </a:rPr>
                        <a:t>Enhanced sporting curriculum and Afterschool provision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Calibri" panose="020F0502020204030204" pitchFamily="34" charset="0"/>
                          <a:cs typeface="Calibri" panose="020F0502020204030204" pitchFamily="34" charset="0"/>
                        </a:rPr>
                        <a:t>All pupils engaged in 2 hours of curriculum PE plus a variety of after school sporting clubs on offer for pupils to join. Pupil Premium free places offered for pupils entitled to Free School Meals.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49884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b="1" dirty="0">
                          <a:effectLst/>
                          <a:latin typeface="Calibri" panose="020F0502020204030204" pitchFamily="34" charset="0"/>
                          <a:cs typeface="Calibri" panose="020F0502020204030204" pitchFamily="34" charset="0"/>
                        </a:rPr>
                        <a:t>3. </a:t>
                      </a:r>
                      <a:r>
                        <a:rPr lang="en-US" sz="5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5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00" dirty="0">
                          <a:latin typeface="Calibri" panose="020F0502020204030204" pitchFamily="34" charset="0"/>
                          <a:cs typeface="Calibri" panose="020F0502020204030204" pitchFamily="34" charset="0"/>
                        </a:rPr>
                        <a:t>To improve the school's culture and ethos, demonstrating how high-quality PE can lead to whole-school improvement. </a:t>
                      </a:r>
                      <a:endParaRPr lang="en-US" sz="5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Calibri" panose="020F0502020204030204" pitchFamily="34" charset="0"/>
                          <a:cs typeface="Calibri" panose="020F0502020204030204" pitchFamily="34" charset="0"/>
                        </a:rPr>
                        <a:t>Whole school Ethos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50800">
                        <a:spcBef>
                          <a:spcPts val="65"/>
                        </a:spcBef>
                        <a:spcAft>
                          <a:spcPts val="0"/>
                        </a:spcAft>
                      </a:pPr>
                      <a:r>
                        <a:rPr lang="en-US" sz="500" dirty="0">
                          <a:effectLst/>
                          <a:latin typeface="Calibri" panose="020F0502020204030204" pitchFamily="34" charset="0"/>
                          <a:ea typeface="Calibri" panose="020F0502020204030204" pitchFamily="34" charset="0"/>
                        </a:rPr>
                        <a:t>Participation, effort and achievements celebrated in end of term whole school assemblies through class sports awards provided by </a:t>
                      </a:r>
                      <a:r>
                        <a:rPr lang="en-US" sz="500" dirty="0" err="1">
                          <a:effectLst/>
                          <a:latin typeface="Calibri" panose="020F0502020204030204" pitchFamily="34" charset="0"/>
                          <a:ea typeface="Calibri" panose="020F0502020204030204" pitchFamily="34" charset="0"/>
                        </a:rPr>
                        <a:t>Mr</a:t>
                      </a:r>
                      <a:r>
                        <a:rPr lang="en-US" sz="500" dirty="0">
                          <a:effectLst/>
                          <a:latin typeface="Calibri" panose="020F0502020204030204" pitchFamily="34" charset="0"/>
                          <a:ea typeface="Calibri" panose="020F0502020204030204" pitchFamily="34" charset="0"/>
                        </a:rPr>
                        <a:t> Hutton. Performances of displays e.g. dance, gym. </a:t>
                      </a:r>
                      <a:endParaRPr lang="en-US" sz="5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40390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b="1" dirty="0">
                          <a:effectLst/>
                          <a:latin typeface="Calibri" panose="020F0502020204030204" pitchFamily="34" charset="0"/>
                          <a:cs typeface="Calibri" panose="020F0502020204030204" pitchFamily="34" charset="0"/>
                        </a:rPr>
                        <a:t>4. </a:t>
                      </a:r>
                      <a:r>
                        <a:rPr lang="en-US" sz="5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5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00" dirty="0">
                          <a:latin typeface="Calibri" panose="020F0502020204030204" pitchFamily="34" charset="0"/>
                          <a:cs typeface="Calibri" panose="020F0502020204030204" pitchFamily="34" charset="0"/>
                        </a:rPr>
                        <a:t>Equal access is achieved by removing barriers, such as those related to equipment, facilities, or specific activities that might disproportionately affect one gender or ability group. </a:t>
                      </a:r>
                      <a:endParaRPr lang="en-US" sz="5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Calibri" panose="020F0502020204030204" pitchFamily="34" charset="0"/>
                          <a:cs typeface="Calibri" panose="020F0502020204030204" pitchFamily="34" charset="0"/>
                        </a:rPr>
                        <a:t>Equal opportunities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Calibri" panose="020F0502020204030204" pitchFamily="34" charset="0"/>
                          <a:cs typeface="Calibri" panose="020F0502020204030204" pitchFamily="34" charset="0"/>
                        </a:rPr>
                        <a:t>Wide variety of sporting activities on offer to broaden children’s experiences and ensure equal access for boys and girls.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b="1" dirty="0">
                          <a:effectLst/>
                          <a:latin typeface="Calibri" panose="020F0502020204030204" pitchFamily="34" charset="0"/>
                          <a:cs typeface="Calibri" panose="020F0502020204030204" pitchFamily="34" charset="0"/>
                        </a:rPr>
                        <a:t>5. </a:t>
                      </a:r>
                      <a:r>
                        <a:rPr lang="en-US" sz="5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00" dirty="0">
                          <a:latin typeface="Calibri" panose="020F0502020204030204" pitchFamily="34" charset="0"/>
                          <a:cs typeface="Calibri" panose="020F0502020204030204" pitchFamily="34" charset="0"/>
                        </a:rPr>
                        <a:t>Increasing participation in competitive sport involves addressing barriers like cost, access, and discrimination while providing support through community partnerships, quality coaching, and targeted promotions. </a:t>
                      </a:r>
                      <a:endParaRPr lang="en-US" sz="5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Calibri" panose="020F0502020204030204" pitchFamily="34" charset="0"/>
                          <a:cs typeface="Calibri" panose="020F0502020204030204" pitchFamily="34" charset="0"/>
                        </a:rPr>
                        <a:t>Competitive Sporting opportunities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500" dirty="0">
                          <a:latin typeface="Calibri" panose="020F0502020204030204" pitchFamily="34" charset="0"/>
                          <a:cs typeface="Calibri" panose="020F0502020204030204" pitchFamily="34" charset="0"/>
                        </a:rPr>
                        <a:t>All year groups have opportunities in a wide range of sports to represent the school in competition.</a:t>
                      </a:r>
                    </a:p>
                    <a:p>
                      <a:r>
                        <a:rPr lang="en-GB" sz="500" dirty="0">
                          <a:latin typeface="Calibri" panose="020F0502020204030204" pitchFamily="34" charset="0"/>
                          <a:cs typeface="Calibri" panose="020F0502020204030204" pitchFamily="34" charset="0"/>
                        </a:rPr>
                        <a:t>Y1 and Y2 Girls interschools Football competitions </a:t>
                      </a:r>
                    </a:p>
                    <a:p>
                      <a:r>
                        <a:rPr lang="en-GB" sz="500" dirty="0">
                          <a:latin typeface="Calibri" panose="020F0502020204030204" pitchFamily="34" charset="0"/>
                          <a:cs typeface="Calibri" panose="020F0502020204030204" pitchFamily="34" charset="0"/>
                        </a:rPr>
                        <a:t>Y1 and Y2 Mixed Interschools Football competitions organised by EFC and LFC academies. </a:t>
                      </a:r>
                    </a:p>
                    <a:p>
                      <a:r>
                        <a:rPr lang="en-GB" sz="500" dirty="0">
                          <a:latin typeface="Calibri" panose="020F0502020204030204" pitchFamily="34" charset="0"/>
                          <a:cs typeface="Calibri" panose="020F0502020204030204" pitchFamily="34" charset="0"/>
                        </a:rPr>
                        <a:t>Y1 and Y2 took part in Multi Skills Day at Birkdale High school competition with other local schools. </a:t>
                      </a:r>
                      <a:endParaRPr lang="en-US" sz="5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97788787"/>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Increased Engagement of all pupils </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2456566305"/>
              </p:ext>
            </p:extLst>
          </p:nvPr>
        </p:nvGraphicFramePr>
        <p:xfrm>
          <a:off x="294842" y="694098"/>
          <a:ext cx="5530128" cy="3501982"/>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62505">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59698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50800" marR="102870">
                        <a:lnSpc>
                          <a:spcPct val="97000"/>
                        </a:lnSpc>
                        <a:spcBef>
                          <a:spcPts val="90"/>
                        </a:spcBef>
                        <a:spcAft>
                          <a:spcPts val="0"/>
                        </a:spcAft>
                      </a:pPr>
                      <a:r>
                        <a:rPr lang="en-US" sz="500" dirty="0">
                          <a:effectLst/>
                          <a:latin typeface="Calibri" panose="020F0502020204030204" pitchFamily="34" charset="0"/>
                          <a:ea typeface="Calibri" panose="020F0502020204030204" pitchFamily="34" charset="0"/>
                        </a:rPr>
                        <a:t>To increase the regular physical activity levels of all our children </a:t>
                      </a:r>
                      <a:endParaRPr lang="en-GB" sz="500" dirty="0">
                        <a:effectLst/>
                        <a:latin typeface="Calibri" panose="020F0502020204030204" pitchFamily="34" charset="0"/>
                        <a:ea typeface="Calibri" panose="020F0502020204030204" pitchFamily="34" charset="0"/>
                      </a:endParaRPr>
                    </a:p>
                    <a:p>
                      <a:pPr marL="50800" marR="102870">
                        <a:lnSpc>
                          <a:spcPct val="97000"/>
                        </a:lnSpc>
                        <a:spcBef>
                          <a:spcPts val="90"/>
                        </a:spcBef>
                        <a:spcAft>
                          <a:spcPts val="0"/>
                        </a:spcAft>
                      </a:pPr>
                      <a:r>
                        <a:rPr lang="en-US" sz="500" dirty="0">
                          <a:effectLst/>
                          <a:latin typeface="Calibri" panose="020F0502020204030204" pitchFamily="34" charset="0"/>
                          <a:ea typeface="Calibri" panose="020F0502020204030204" pitchFamily="34" charset="0"/>
                        </a:rPr>
                        <a:t>  </a:t>
                      </a:r>
                      <a:endParaRPr lang="en-GB" sz="500" dirty="0">
                        <a:effectLst/>
                        <a:latin typeface="Calibri" panose="020F0502020204030204" pitchFamily="34" charset="0"/>
                        <a:ea typeface="Calibri" panose="020F0502020204030204" pitchFamily="34" charset="0"/>
                      </a:endParaRPr>
                    </a:p>
                    <a:p>
                      <a:pPr marL="50800" marR="102870">
                        <a:lnSpc>
                          <a:spcPct val="97000"/>
                        </a:lnSpc>
                        <a:spcBef>
                          <a:spcPts val="90"/>
                        </a:spcBef>
                        <a:spcAft>
                          <a:spcPts val="0"/>
                        </a:spcAft>
                      </a:pPr>
                      <a:r>
                        <a:rPr lang="en-US" sz="500" dirty="0">
                          <a:effectLst/>
                          <a:latin typeface="Calibri" panose="020F0502020204030204" pitchFamily="34" charset="0"/>
                          <a:ea typeface="Calibri" panose="020F0502020204030204" pitchFamily="34" charset="0"/>
                        </a:rPr>
                        <a:t>To increase the physical activity levels by increasing the number of physical activity clubs available to all pupils</a:t>
                      </a:r>
                      <a:r>
                        <a:rPr lang="en-US" sz="500">
                          <a:effectLst/>
                          <a:latin typeface="Calibri" panose="020F0502020204030204" pitchFamily="34" charset="0"/>
                          <a:ea typeface="Calibri" panose="020F0502020204030204" pitchFamily="34" charset="0"/>
                        </a:rPr>
                        <a:t>. </a:t>
                      </a:r>
                    </a:p>
                    <a:p>
                      <a:pPr marL="50800" marR="102870">
                        <a:lnSpc>
                          <a:spcPct val="97000"/>
                        </a:lnSpc>
                        <a:spcBef>
                          <a:spcPts val="90"/>
                        </a:spcBef>
                        <a:spcAft>
                          <a:spcPts val="0"/>
                        </a:spcAft>
                      </a:pPr>
                      <a:r>
                        <a:rPr lang="en-US" sz="500" dirty="0">
                          <a:effectLst/>
                          <a:latin typeface="Calibri" panose="020F0502020204030204" pitchFamily="34" charset="0"/>
                          <a:ea typeface="Calibri" panose="020F0502020204030204" pitchFamily="34" charset="0"/>
                        </a:rPr>
                        <a:t> </a:t>
                      </a:r>
                      <a:endParaRPr lang="en-GB" sz="500" dirty="0">
                        <a:effectLst/>
                        <a:latin typeface="Calibri" panose="020F0502020204030204" pitchFamily="34" charset="0"/>
                        <a:ea typeface="Calibri" panose="020F0502020204030204" pitchFamily="34" charset="0"/>
                      </a:endParaRPr>
                    </a:p>
                    <a:p>
                      <a:r>
                        <a:rPr lang="en-US" sz="500" dirty="0">
                          <a:effectLst/>
                          <a:latin typeface="Calibri" panose="020F0502020204030204" pitchFamily="34" charset="0"/>
                          <a:ea typeface="Calibri" panose="020F0502020204030204" pitchFamily="34" charset="0"/>
                        </a:rPr>
                        <a:t>To engage 100% of the children in a range of sporting activities from Reception to Y2 (Intra school)</a:t>
                      </a:r>
                      <a:endParaRPr lang="en-US" sz="5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50165">
                        <a:spcBef>
                          <a:spcPts val="5"/>
                        </a:spcBef>
                        <a:spcAft>
                          <a:spcPts val="0"/>
                        </a:spcAft>
                      </a:pPr>
                      <a:r>
                        <a:rPr lang="en-GB" sz="500" dirty="0">
                          <a:effectLst/>
                          <a:latin typeface="Calibri" panose="020F0502020204030204" pitchFamily="34" charset="0"/>
                          <a:ea typeface="Calibri" panose="020F0502020204030204" pitchFamily="34" charset="0"/>
                        </a:rPr>
                        <a:t>Nursery children use the new running track children to run 3 times around the running track before using other outside provision. </a:t>
                      </a:r>
                    </a:p>
                    <a:p>
                      <a:pPr marL="50165">
                        <a:spcBef>
                          <a:spcPts val="5"/>
                        </a:spcBef>
                        <a:spcAft>
                          <a:spcPts val="0"/>
                        </a:spcAft>
                      </a:pPr>
                      <a:r>
                        <a:rPr lang="en-GB" sz="500" dirty="0">
                          <a:effectLst/>
                          <a:latin typeface="Calibri" panose="020F0502020204030204" pitchFamily="34" charset="0"/>
                          <a:ea typeface="Calibri" panose="020F0502020204030204" pitchFamily="34" charset="0"/>
                        </a:rPr>
                        <a:t> </a:t>
                      </a:r>
                    </a:p>
                    <a:p>
                      <a:pPr marL="50165">
                        <a:spcBef>
                          <a:spcPts val="5"/>
                        </a:spcBef>
                        <a:spcAft>
                          <a:spcPts val="0"/>
                        </a:spcAft>
                      </a:pPr>
                      <a:r>
                        <a:rPr lang="en-GB" sz="500" dirty="0">
                          <a:effectLst/>
                          <a:latin typeface="Calibri" panose="020F0502020204030204" pitchFamily="34" charset="0"/>
                          <a:ea typeface="Calibri" panose="020F0502020204030204" pitchFamily="34" charset="0"/>
                        </a:rPr>
                        <a:t>Reception, Year 1 and Year 2 children engaged in MASH UP MILE each half term. </a:t>
                      </a:r>
                    </a:p>
                    <a:p>
                      <a:pPr marL="50165">
                        <a:spcBef>
                          <a:spcPts val="5"/>
                        </a:spcBef>
                        <a:spcAft>
                          <a:spcPts val="0"/>
                        </a:spcAft>
                      </a:pPr>
                      <a:r>
                        <a:rPr lang="en-GB" sz="500" dirty="0">
                          <a:effectLst/>
                          <a:latin typeface="Calibri" panose="020F0502020204030204" pitchFamily="34" charset="0"/>
                          <a:ea typeface="Calibri" panose="020F0502020204030204" pitchFamily="34" charset="0"/>
                        </a:rPr>
                        <a:t> </a:t>
                      </a:r>
                    </a:p>
                    <a:p>
                      <a:pPr marL="50165">
                        <a:spcBef>
                          <a:spcPts val="5"/>
                        </a:spcBef>
                        <a:spcAft>
                          <a:spcPts val="0"/>
                        </a:spcAft>
                      </a:pPr>
                      <a:r>
                        <a:rPr lang="en-GB" sz="500" dirty="0">
                          <a:effectLst/>
                          <a:latin typeface="Calibri" panose="020F0502020204030204" pitchFamily="34" charset="0"/>
                          <a:ea typeface="Calibri" panose="020F0502020204030204" pitchFamily="34" charset="0"/>
                        </a:rPr>
                        <a:t>Half termly Mile Runs around school </a:t>
                      </a:r>
                    </a:p>
                    <a:p>
                      <a:pPr marL="50165">
                        <a:spcBef>
                          <a:spcPts val="5"/>
                        </a:spcBef>
                        <a:spcAft>
                          <a:spcPts val="0"/>
                        </a:spcAft>
                      </a:pPr>
                      <a:r>
                        <a:rPr lang="en-GB" sz="500" dirty="0">
                          <a:effectLst/>
                          <a:latin typeface="Calibri" panose="020F0502020204030204" pitchFamily="34" charset="0"/>
                          <a:ea typeface="Calibri" panose="020F0502020204030204" pitchFamily="34" charset="0"/>
                        </a:rPr>
                        <a:t> </a:t>
                      </a:r>
                    </a:p>
                    <a:p>
                      <a:pPr marL="50165">
                        <a:spcBef>
                          <a:spcPts val="5"/>
                        </a:spcBef>
                        <a:spcAft>
                          <a:spcPts val="0"/>
                        </a:spcAft>
                      </a:pPr>
                      <a:r>
                        <a:rPr lang="en-GB" sz="500" dirty="0">
                          <a:effectLst/>
                          <a:latin typeface="Calibri" panose="020F0502020204030204" pitchFamily="34" charset="0"/>
                          <a:ea typeface="Calibri" panose="020F0502020204030204" pitchFamily="34" charset="0"/>
                        </a:rPr>
                        <a:t>  Ensure all teachers offer extra-curricular clubs and a wide range clubs offered include physical activity. Paid club providers offer 3 free places for our PP children and less physically active children</a:t>
                      </a: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50800">
                        <a:spcBef>
                          <a:spcPts val="65"/>
                        </a:spcBef>
                        <a:spcAft>
                          <a:spcPts val="0"/>
                        </a:spcAft>
                      </a:pPr>
                      <a:r>
                        <a:rPr lang="en-US" sz="500" dirty="0">
                          <a:effectLst/>
                          <a:latin typeface="Calibri" panose="020F0502020204030204" pitchFamily="34" charset="0"/>
                          <a:ea typeface="Calibri" panose="020F0502020204030204" pitchFamily="34" charset="0"/>
                        </a:rPr>
                        <a:t>Pupils increase their physical fitness and build their stamina</a:t>
                      </a:r>
                      <a:endParaRPr lang="en-GB" sz="500" dirty="0">
                        <a:effectLst/>
                        <a:latin typeface="Calibri" panose="020F0502020204030204" pitchFamily="34" charset="0"/>
                        <a:ea typeface="Calibri" panose="020F0502020204030204" pitchFamily="34" charset="0"/>
                      </a:endParaRPr>
                    </a:p>
                    <a:p>
                      <a:pPr marL="50800">
                        <a:spcBef>
                          <a:spcPts val="65"/>
                        </a:spcBef>
                        <a:spcAft>
                          <a:spcPts val="0"/>
                        </a:spcAft>
                      </a:pPr>
                      <a:r>
                        <a:rPr lang="en-US" sz="500" dirty="0">
                          <a:effectLst/>
                          <a:latin typeface="Calibri" panose="020F0502020204030204" pitchFamily="34" charset="0"/>
                          <a:ea typeface="Calibri" panose="020F0502020204030204" pitchFamily="34" charset="0"/>
                        </a:rPr>
                        <a:t> </a:t>
                      </a:r>
                      <a:endParaRPr lang="en-GB" sz="500" dirty="0">
                        <a:effectLst/>
                        <a:latin typeface="Calibri" panose="020F0502020204030204" pitchFamily="34" charset="0"/>
                        <a:ea typeface="Calibri" panose="020F0502020204030204" pitchFamily="34" charset="0"/>
                      </a:endParaRPr>
                    </a:p>
                    <a:p>
                      <a:pPr marL="50800">
                        <a:spcBef>
                          <a:spcPts val="65"/>
                        </a:spcBef>
                        <a:spcAft>
                          <a:spcPts val="0"/>
                        </a:spcAft>
                      </a:pPr>
                      <a:r>
                        <a:rPr lang="en-US" sz="500" dirty="0">
                          <a:effectLst/>
                          <a:latin typeface="Calibri" panose="020F0502020204030204" pitchFamily="34" charset="0"/>
                          <a:ea typeface="Calibri" panose="020F0502020204030204" pitchFamily="34" charset="0"/>
                        </a:rPr>
                        <a:t> A wide variety of physically active clubs are offered </a:t>
                      </a:r>
                      <a:endParaRPr lang="en-GB" sz="500" dirty="0">
                        <a:effectLst/>
                        <a:latin typeface="Calibri" panose="020F0502020204030204" pitchFamily="34" charset="0"/>
                        <a:ea typeface="Calibri" panose="020F0502020204030204" pitchFamily="34" charset="0"/>
                      </a:endParaRPr>
                    </a:p>
                    <a:p>
                      <a:pPr marL="50800">
                        <a:spcBef>
                          <a:spcPts val="65"/>
                        </a:spcBef>
                        <a:spcAft>
                          <a:spcPts val="0"/>
                        </a:spcAft>
                      </a:pPr>
                      <a:r>
                        <a:rPr lang="en-US" sz="500" dirty="0">
                          <a:effectLst/>
                          <a:latin typeface="Calibri" panose="020F0502020204030204" pitchFamily="34" charset="0"/>
                          <a:ea typeface="Calibri" panose="020F0502020204030204" pitchFamily="34" charset="0"/>
                        </a:rPr>
                        <a:t>Clubs run at full capacity  </a:t>
                      </a:r>
                      <a:endParaRPr lang="en-GB" sz="500" dirty="0">
                        <a:effectLst/>
                        <a:latin typeface="Calibri" panose="020F0502020204030204" pitchFamily="34" charset="0"/>
                        <a:ea typeface="Calibri" panose="020F0502020204030204" pitchFamily="34" charset="0"/>
                      </a:endParaRPr>
                    </a:p>
                    <a:p>
                      <a:pPr marL="50800">
                        <a:spcBef>
                          <a:spcPts val="65"/>
                        </a:spcBef>
                        <a:spcAft>
                          <a:spcPts val="0"/>
                        </a:spcAft>
                      </a:pPr>
                      <a:r>
                        <a:rPr lang="en-US" sz="500" dirty="0">
                          <a:effectLst/>
                          <a:latin typeface="Calibri" panose="020F0502020204030204" pitchFamily="34" charset="0"/>
                          <a:ea typeface="Calibri" panose="020F0502020204030204" pitchFamily="34" charset="0"/>
                        </a:rPr>
                        <a:t>% Pupil Premium, children with SEND and less physically active children attending clubs is tracked and is increased. </a:t>
                      </a:r>
                      <a:endParaRPr lang="en-GB" sz="500" dirty="0">
                        <a:effectLst/>
                        <a:latin typeface="Calibri" panose="020F0502020204030204" pitchFamily="34" charset="0"/>
                        <a:ea typeface="Calibri" panose="020F0502020204030204" pitchFamily="34" charset="0"/>
                      </a:endParaRPr>
                    </a:p>
                    <a:p>
                      <a:pPr marL="50800">
                        <a:spcBef>
                          <a:spcPts val="65"/>
                        </a:spcBef>
                        <a:spcAft>
                          <a:spcPts val="0"/>
                        </a:spcAft>
                      </a:pPr>
                      <a:r>
                        <a:rPr lang="en-US" sz="500" dirty="0">
                          <a:effectLst/>
                          <a:latin typeface="Calibri" panose="020F0502020204030204" pitchFamily="34" charset="0"/>
                          <a:ea typeface="Calibri" panose="020F0502020204030204" pitchFamily="34" charset="0"/>
                        </a:rPr>
                        <a:t> </a:t>
                      </a:r>
                      <a:endParaRPr lang="en-GB" sz="500" dirty="0">
                        <a:effectLst/>
                        <a:latin typeface="Calibri" panose="020F0502020204030204" pitchFamily="34" charset="0"/>
                        <a:ea typeface="Calibri" panose="020F0502020204030204" pitchFamily="34" charset="0"/>
                      </a:endParaRPr>
                    </a:p>
                    <a:p>
                      <a:r>
                        <a:rPr lang="en-US" sz="500" dirty="0">
                          <a:effectLst/>
                          <a:latin typeface="Calibri" panose="020F0502020204030204" pitchFamily="34" charset="0"/>
                          <a:ea typeface="Calibri" panose="020F0502020204030204" pitchFamily="34" charset="0"/>
                        </a:rPr>
                        <a:t>100% pupils engage in intra school competitions 100% pupils are introduced to new physical activities</a:t>
                      </a:r>
                      <a:endParaRPr lang="en-US" sz="5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50800">
                        <a:spcBef>
                          <a:spcPts val="65"/>
                        </a:spcBef>
                        <a:spcAft>
                          <a:spcPts val="0"/>
                        </a:spcAft>
                      </a:pPr>
                      <a:r>
                        <a:rPr lang="en-US" sz="500" dirty="0">
                          <a:effectLst/>
                          <a:latin typeface="Calibri" panose="020F0502020204030204" pitchFamily="34" charset="0"/>
                          <a:ea typeface="Calibri" panose="020F0502020204030204" pitchFamily="34" charset="0"/>
                        </a:rPr>
                        <a:t>Running Track and physical development are permanent features of the outdoor areas which will be used year on year. </a:t>
                      </a:r>
                      <a:endParaRPr lang="en-GB" sz="500" dirty="0">
                        <a:effectLst/>
                        <a:latin typeface="Calibri" panose="020F0502020204030204" pitchFamily="34" charset="0"/>
                        <a:ea typeface="Calibri" panose="020F0502020204030204" pitchFamily="34" charset="0"/>
                      </a:endParaRPr>
                    </a:p>
                    <a:p>
                      <a:pPr marL="50800">
                        <a:spcBef>
                          <a:spcPts val="65"/>
                        </a:spcBef>
                        <a:spcAft>
                          <a:spcPts val="0"/>
                        </a:spcAft>
                      </a:pPr>
                      <a:r>
                        <a:rPr lang="en-US" sz="500" dirty="0">
                          <a:effectLst/>
                          <a:latin typeface="Calibri" panose="020F0502020204030204" pitchFamily="34" charset="0"/>
                          <a:ea typeface="Calibri" panose="020F0502020204030204" pitchFamily="34" charset="0"/>
                        </a:rPr>
                        <a:t>Relate physical health and healthy eating with growing, cooking including recipes for parents. </a:t>
                      </a:r>
                      <a:endParaRPr lang="en-GB" sz="500" dirty="0">
                        <a:effectLst/>
                        <a:latin typeface="Calibri" panose="020F0502020204030204" pitchFamily="34" charset="0"/>
                        <a:ea typeface="Calibri" panose="020F0502020204030204" pitchFamily="34" charset="0"/>
                      </a:endParaRPr>
                    </a:p>
                    <a:p>
                      <a:pPr marL="50800">
                        <a:spcBef>
                          <a:spcPts val="65"/>
                        </a:spcBef>
                        <a:spcAft>
                          <a:spcPts val="0"/>
                        </a:spcAft>
                      </a:pPr>
                      <a:r>
                        <a:rPr lang="en-US" sz="500" dirty="0">
                          <a:effectLst/>
                          <a:latin typeface="Calibri" panose="020F0502020204030204" pitchFamily="34" charset="0"/>
                          <a:ea typeface="Calibri" panose="020F0502020204030204" pitchFamily="34" charset="0"/>
                        </a:rPr>
                        <a:t>  </a:t>
                      </a:r>
                      <a:endParaRPr lang="en-GB" sz="500" dirty="0">
                        <a:effectLst/>
                        <a:latin typeface="Calibri" panose="020F0502020204030204" pitchFamily="34" charset="0"/>
                        <a:ea typeface="Calibri" panose="020F0502020204030204" pitchFamily="34" charset="0"/>
                      </a:endParaRPr>
                    </a:p>
                    <a:p>
                      <a:pPr marL="50800">
                        <a:spcBef>
                          <a:spcPts val="65"/>
                        </a:spcBef>
                        <a:spcAft>
                          <a:spcPts val="0"/>
                        </a:spcAft>
                      </a:pPr>
                      <a:r>
                        <a:rPr lang="en-US" sz="500" dirty="0">
                          <a:effectLst/>
                          <a:latin typeface="Calibri" panose="020F0502020204030204" pitchFamily="34" charset="0"/>
                          <a:ea typeface="Calibri" panose="020F0502020204030204" pitchFamily="34" charset="0"/>
                        </a:rPr>
                        <a:t>Free Extra- Curricular Clubs offered is sustainable as staff run voluntary. </a:t>
                      </a:r>
                      <a:endParaRPr lang="en-GB" sz="500" dirty="0">
                        <a:effectLst/>
                        <a:latin typeface="Calibri" panose="020F0502020204030204" pitchFamily="34" charset="0"/>
                        <a:ea typeface="Calibri" panose="020F0502020204030204" pitchFamily="34" charset="0"/>
                      </a:endParaRPr>
                    </a:p>
                    <a:p>
                      <a:pPr marL="50800">
                        <a:spcBef>
                          <a:spcPts val="65"/>
                        </a:spcBef>
                        <a:spcAft>
                          <a:spcPts val="0"/>
                        </a:spcAft>
                      </a:pPr>
                      <a:r>
                        <a:rPr lang="en-US" sz="500" dirty="0">
                          <a:effectLst/>
                          <a:latin typeface="Calibri" panose="020F0502020204030204" pitchFamily="34" charset="0"/>
                          <a:ea typeface="Calibri" panose="020F0502020204030204" pitchFamily="34" charset="0"/>
                        </a:rPr>
                        <a:t>  </a:t>
                      </a:r>
                      <a:endParaRPr lang="en-GB" sz="500" dirty="0">
                        <a:effectLst/>
                        <a:latin typeface="Calibri" panose="020F0502020204030204" pitchFamily="34" charset="0"/>
                        <a:ea typeface="Calibri" panose="020F0502020204030204" pitchFamily="34" charset="0"/>
                      </a:endParaRPr>
                    </a:p>
                    <a:p>
                      <a:r>
                        <a:rPr lang="en-US" sz="500" dirty="0">
                          <a:effectLst/>
                          <a:latin typeface="Calibri" panose="020F0502020204030204" pitchFamily="34" charset="0"/>
                          <a:ea typeface="Calibri" panose="020F0502020204030204" pitchFamily="34" charset="0"/>
                        </a:rPr>
                        <a:t>Sports Days run through links with School Sports Leader based at Stanley High </a:t>
                      </a:r>
                      <a:r>
                        <a:rPr lang="en-US" sz="500" dirty="0" err="1">
                          <a:effectLst/>
                          <a:latin typeface="Calibri" panose="020F0502020204030204" pitchFamily="34" charset="0"/>
                          <a:ea typeface="Calibri" panose="020F0502020204030204" pitchFamily="34" charset="0"/>
                        </a:rPr>
                        <a:t>eg</a:t>
                      </a:r>
                      <a:r>
                        <a:rPr lang="en-US" sz="500" dirty="0">
                          <a:effectLst/>
                          <a:latin typeface="Calibri" panose="020F0502020204030204" pitchFamily="34" charset="0"/>
                          <a:ea typeface="Calibri" panose="020F0502020204030204" pitchFamily="34" charset="0"/>
                        </a:rPr>
                        <a:t> Multi Skills, Judo</a:t>
                      </a:r>
                      <a:endParaRPr lang="en-US" sz="5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6250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11564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£3,000</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46166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Increased sporting and outdoor learning  opportunities  </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1491795207"/>
              </p:ext>
            </p:extLst>
          </p:nvPr>
        </p:nvGraphicFramePr>
        <p:xfrm>
          <a:off x="294842" y="694098"/>
          <a:ext cx="5530128" cy="351282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Children have access to a wide range of sporting and outdoor learning opportunities within the curriculum, enhanced by after school provision.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50800">
                        <a:spcBef>
                          <a:spcPts val="65"/>
                        </a:spcBef>
                        <a:spcAft>
                          <a:spcPts val="0"/>
                        </a:spcAft>
                      </a:pPr>
                      <a:r>
                        <a:rPr lang="en-US" sz="700" dirty="0" err="1">
                          <a:effectLst/>
                          <a:latin typeface="Calibri" panose="020F0502020204030204" pitchFamily="34" charset="0"/>
                          <a:ea typeface="Calibri" panose="020F0502020204030204" pitchFamily="34" charset="0"/>
                        </a:rPr>
                        <a:t>Mr</a:t>
                      </a:r>
                      <a:r>
                        <a:rPr lang="en-US" sz="700" dirty="0">
                          <a:effectLst/>
                          <a:latin typeface="Calibri" panose="020F0502020204030204" pitchFamily="34" charset="0"/>
                          <a:ea typeface="Calibri" panose="020F0502020204030204" pitchFamily="34" charset="0"/>
                        </a:rPr>
                        <a:t> Hutton to provide children with a range of sports within the curriculum </a:t>
                      </a:r>
                      <a:r>
                        <a:rPr lang="en-US" sz="700" dirty="0" err="1">
                          <a:effectLst/>
                          <a:latin typeface="Calibri" panose="020F0502020204030204" pitchFamily="34" charset="0"/>
                          <a:ea typeface="Calibri" panose="020F0502020204030204" pitchFamily="34" charset="0"/>
                        </a:rPr>
                        <a:t>eg</a:t>
                      </a:r>
                      <a:r>
                        <a:rPr lang="en-US" sz="700" dirty="0">
                          <a:effectLst/>
                          <a:latin typeface="Calibri" panose="020F0502020204030204" pitchFamily="34" charset="0"/>
                          <a:ea typeface="Calibri" panose="020F0502020204030204" pitchFamily="34" charset="0"/>
                        </a:rPr>
                        <a:t> Rugby, Tennis, Cricket, Hockey Golf, multi Skills, Dodgeball.  </a:t>
                      </a:r>
                      <a:endParaRPr lang="en-GB" sz="700" dirty="0">
                        <a:effectLst/>
                        <a:latin typeface="Calibri" panose="020F0502020204030204" pitchFamily="34" charset="0"/>
                        <a:ea typeface="Calibri" panose="020F0502020204030204" pitchFamily="34" charset="0"/>
                      </a:endParaRPr>
                    </a:p>
                    <a:p>
                      <a:pPr marL="50800">
                        <a:spcBef>
                          <a:spcPts val="65"/>
                        </a:spcBef>
                        <a:spcAft>
                          <a:spcPts val="0"/>
                        </a:spcAft>
                      </a:pPr>
                      <a:r>
                        <a:rPr lang="en-US" sz="700" dirty="0">
                          <a:effectLst/>
                          <a:latin typeface="Calibri" panose="020F0502020204030204" pitchFamily="34" charset="0"/>
                          <a:ea typeface="Calibri" panose="020F0502020204030204" pitchFamily="34" charset="0"/>
                        </a:rPr>
                        <a:t> Fine and Gross Motor Skill bags created for intervention in the class room and at home </a:t>
                      </a:r>
                      <a:endParaRPr lang="en-GB" sz="700" dirty="0">
                        <a:effectLst/>
                        <a:latin typeface="Calibri" panose="020F0502020204030204" pitchFamily="34" charset="0"/>
                        <a:ea typeface="Calibri" panose="020F0502020204030204" pitchFamily="34" charset="0"/>
                      </a:endParaRPr>
                    </a:p>
                    <a:p>
                      <a:pPr marL="50800">
                        <a:spcBef>
                          <a:spcPts val="65"/>
                        </a:spcBef>
                        <a:spcAft>
                          <a:spcPts val="0"/>
                        </a:spcAft>
                      </a:pPr>
                      <a:r>
                        <a:rPr lang="en-US" sz="700" dirty="0">
                          <a:effectLst/>
                          <a:latin typeface="Calibri" panose="020F0502020204030204" pitchFamily="34" charset="0"/>
                          <a:ea typeface="Calibri" panose="020F0502020204030204" pitchFamily="34" charset="0"/>
                        </a:rPr>
                        <a:t>  Groups of 15 Year 1 children to engage in 5 week Forest School </a:t>
                      </a:r>
                      <a:r>
                        <a:rPr lang="en-US" sz="700" dirty="0" err="1">
                          <a:effectLst/>
                          <a:latin typeface="Calibri" panose="020F0502020204030204" pitchFamily="34" charset="0"/>
                          <a:ea typeface="Calibri" panose="020F0502020204030204" pitchFamily="34" charset="0"/>
                        </a:rPr>
                        <a:t>Programme</a:t>
                      </a:r>
                      <a:endParaRPr lang="en-GB" sz="700" dirty="0">
                        <a:effectLst/>
                        <a:latin typeface="Calibri" panose="020F0502020204030204" pitchFamily="34" charset="0"/>
                        <a:ea typeface="Calibri" panose="020F0502020204030204" pitchFamily="34" charset="0"/>
                      </a:endParaRPr>
                    </a:p>
                    <a:p>
                      <a:pPr marL="50800">
                        <a:spcBef>
                          <a:spcPts val="65"/>
                        </a:spcBef>
                        <a:spcAft>
                          <a:spcPts val="0"/>
                        </a:spcAft>
                      </a:pPr>
                      <a:r>
                        <a:rPr lang="en-US" sz="700" dirty="0">
                          <a:effectLst/>
                          <a:latin typeface="Calibri" panose="020F0502020204030204" pitchFamily="34" charset="0"/>
                          <a:ea typeface="Calibri" panose="020F0502020204030204" pitchFamily="34" charset="0"/>
                        </a:rPr>
                        <a:t> Pupils to have a curriculum built on outdoor learning opportunities </a:t>
                      </a:r>
                      <a:endParaRPr lang="en-GB" sz="700" dirty="0">
                        <a:effectLst/>
                        <a:latin typeface="Calibri" panose="020F0502020204030204" pitchFamily="34" charset="0"/>
                        <a:ea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Increase the number of children that achieve the Early Learning Goals in Physical development </a:t>
                      </a:r>
                    </a:p>
                    <a:p>
                      <a:pPr marL="50800">
                        <a:spcBef>
                          <a:spcPts val="65"/>
                        </a:spcBef>
                        <a:spcAft>
                          <a:spcPts val="0"/>
                        </a:spcAft>
                      </a:pPr>
                      <a:r>
                        <a:rPr lang="en-US" sz="800" dirty="0">
                          <a:effectLst/>
                          <a:latin typeface="Calibri" panose="020F0502020204030204" pitchFamily="34" charset="0"/>
                          <a:ea typeface="Calibri" panose="020F0502020204030204" pitchFamily="34" charset="0"/>
                        </a:rPr>
                        <a:t> </a:t>
                      </a:r>
                      <a:endParaRPr lang="en-GB" sz="800" dirty="0">
                        <a:effectLst/>
                        <a:latin typeface="Calibri" panose="020F0502020204030204" pitchFamily="34" charset="0"/>
                        <a:ea typeface="Calibri" panose="020F0502020204030204" pitchFamily="34" charset="0"/>
                      </a:endParaRPr>
                    </a:p>
                    <a:p>
                      <a:pPr marL="50800">
                        <a:spcBef>
                          <a:spcPts val="65"/>
                        </a:spcBef>
                        <a:spcAft>
                          <a:spcPts val="0"/>
                        </a:spcAft>
                      </a:pPr>
                      <a:r>
                        <a:rPr lang="en-US" sz="700" dirty="0">
                          <a:effectLst/>
                          <a:latin typeface="Calibri" panose="020F0502020204030204" pitchFamily="34" charset="0"/>
                          <a:ea typeface="Calibri" panose="020F0502020204030204" pitchFamily="34" charset="0"/>
                        </a:rPr>
                        <a:t>Pupil wellbeing is enhanced by regular Forest School sessions. Forest School lead is a member of school staff, budgeted for.</a:t>
                      </a:r>
                      <a:endParaRPr lang="en-GB" sz="700" dirty="0">
                        <a:effectLst/>
                        <a:latin typeface="Calibri" panose="020F0502020204030204" pitchFamily="34" charset="0"/>
                        <a:ea typeface="Calibri" panose="020F0502020204030204" pitchFamily="34" charset="0"/>
                      </a:endParaRPr>
                    </a:p>
                    <a:p>
                      <a:pPr marL="50800">
                        <a:spcBef>
                          <a:spcPts val="65"/>
                        </a:spcBef>
                        <a:spcAft>
                          <a:spcPts val="0"/>
                        </a:spcAft>
                      </a:pPr>
                      <a:r>
                        <a:rPr lang="en-US" sz="700" dirty="0">
                          <a:effectLst/>
                          <a:latin typeface="Calibri" panose="020F0502020204030204" pitchFamily="34" charset="0"/>
                          <a:ea typeface="Calibri" panose="020F0502020204030204" pitchFamily="34" charset="0"/>
                        </a:rPr>
                        <a:t> </a:t>
                      </a:r>
                      <a:endParaRPr lang="en-GB" sz="700" dirty="0">
                        <a:effectLst/>
                        <a:latin typeface="Calibri" panose="020F0502020204030204" pitchFamily="34" charset="0"/>
                        <a:ea typeface="Calibri" panose="020F0502020204030204" pitchFamily="34" charset="0"/>
                      </a:endParaRPr>
                    </a:p>
                    <a:p>
                      <a:r>
                        <a:rPr lang="en-US" sz="700" dirty="0">
                          <a:effectLst/>
                          <a:latin typeface="Calibri" panose="020F0502020204030204" pitchFamily="34" charset="0"/>
                          <a:ea typeface="Calibri" panose="020F0502020204030204" pitchFamily="34" charset="0"/>
                        </a:rPr>
                        <a:t>Curriculum reviewed by Subject Leads to build in outdoor learning Opportunities </a:t>
                      </a: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b="1" dirty="0">
                          <a:solidFill>
                            <a:schemeClr val="tx1"/>
                          </a:solidFill>
                          <a:latin typeface="Calibri" panose="020F0502020204030204" pitchFamily="34" charset="0"/>
                          <a:cs typeface="Calibri" panose="020F0502020204030204" pitchFamily="34" charset="0"/>
                        </a:rPr>
                        <a:t>£6,000</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46166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Increased access to competitive Sports </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3108192970"/>
              </p:ext>
            </p:extLst>
          </p:nvPr>
        </p:nvGraphicFramePr>
        <p:xfrm>
          <a:off x="294842" y="694098"/>
          <a:ext cx="5530128" cy="33401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500" b="1"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Increased participation in competitive sports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solidFill>
                            <a:schemeClr val="tx1"/>
                          </a:solidFill>
                          <a:effectLst/>
                          <a:latin typeface="Calibri" panose="020F0502020204030204" pitchFamily="34" charset="0"/>
                          <a:cs typeface="Calibri" panose="020F0502020204030204" pitchFamily="34" charset="0"/>
                        </a:rPr>
                        <a:t>Increase involvement in competitive sports and inter schools competitions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50800">
                        <a:spcBef>
                          <a:spcPts val="65"/>
                        </a:spcBef>
                        <a:spcAft>
                          <a:spcPts val="0"/>
                        </a:spcAft>
                      </a:pPr>
                      <a:r>
                        <a:rPr lang="en-US" sz="800" dirty="0">
                          <a:effectLst/>
                          <a:latin typeface="Calibri" panose="020F0502020204030204" pitchFamily="34" charset="0"/>
                          <a:ea typeface="Calibri" panose="020F0502020204030204" pitchFamily="34" charset="0"/>
                        </a:rPr>
                        <a:t>All year groups have opportunities in a wide range of sports to represent the school in competition.</a:t>
                      </a:r>
                      <a:endParaRPr lang="en-GB" sz="800" dirty="0">
                        <a:effectLst/>
                        <a:latin typeface="Calibri" panose="020F0502020204030204" pitchFamily="34" charset="0"/>
                        <a:ea typeface="Calibri" panose="020F0502020204030204" pitchFamily="34" charset="0"/>
                      </a:endParaRPr>
                    </a:p>
                    <a:p>
                      <a:pPr marL="50800">
                        <a:spcBef>
                          <a:spcPts val="65"/>
                        </a:spcBef>
                        <a:spcAft>
                          <a:spcPts val="0"/>
                        </a:spcAft>
                      </a:pPr>
                      <a:r>
                        <a:rPr lang="en-US" sz="800" dirty="0">
                          <a:effectLst/>
                          <a:latin typeface="Calibri" panose="020F0502020204030204" pitchFamily="34" charset="0"/>
                          <a:ea typeface="Calibri" panose="020F0502020204030204" pitchFamily="34" charset="0"/>
                        </a:rPr>
                        <a:t> </a:t>
                      </a:r>
                      <a:endParaRPr lang="en-GB" sz="800" dirty="0">
                        <a:effectLst/>
                        <a:latin typeface="Calibri" panose="020F0502020204030204" pitchFamily="34" charset="0"/>
                        <a:ea typeface="Calibri" panose="020F0502020204030204" pitchFamily="34" charset="0"/>
                      </a:endParaRPr>
                    </a:p>
                    <a:p>
                      <a:pPr marL="50800">
                        <a:spcBef>
                          <a:spcPts val="65"/>
                        </a:spcBef>
                        <a:spcAft>
                          <a:spcPts val="0"/>
                        </a:spcAft>
                      </a:pPr>
                      <a:r>
                        <a:rPr lang="en-US" sz="800" dirty="0">
                          <a:effectLst/>
                          <a:latin typeface="Calibri" panose="020F0502020204030204" pitchFamily="34" charset="0"/>
                          <a:ea typeface="Calibri" panose="020F0502020204030204" pitchFamily="34" charset="0"/>
                        </a:rPr>
                        <a:t> </a:t>
                      </a:r>
                      <a:endParaRPr lang="en-GB" sz="800" dirty="0">
                        <a:effectLst/>
                        <a:latin typeface="Calibri" panose="020F0502020204030204" pitchFamily="34" charset="0"/>
                        <a:ea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50800">
                        <a:spcBef>
                          <a:spcPts val="65"/>
                        </a:spcBef>
                        <a:spcAft>
                          <a:spcPts val="0"/>
                        </a:spcAft>
                      </a:pPr>
                      <a:r>
                        <a:rPr lang="en-GB" sz="700" dirty="0">
                          <a:effectLst/>
                          <a:latin typeface="Calibri" panose="020F0502020204030204" pitchFamily="34" charset="0"/>
                          <a:ea typeface="Calibri" panose="020F0502020204030204" pitchFamily="34" charset="0"/>
                        </a:rPr>
                        <a:t>Enhanced inclusive extracurricular provision </a:t>
                      </a:r>
                    </a:p>
                    <a:p>
                      <a:pPr marL="50800">
                        <a:spcBef>
                          <a:spcPts val="65"/>
                        </a:spcBef>
                        <a:spcAft>
                          <a:spcPts val="0"/>
                        </a:spcAft>
                      </a:pPr>
                      <a:r>
                        <a:rPr lang="en-GB" sz="700" dirty="0">
                          <a:effectLst/>
                          <a:latin typeface="Calibri" panose="020F0502020204030204" pitchFamily="34" charset="0"/>
                          <a:ea typeface="Calibri" panose="020F0502020204030204" pitchFamily="34" charset="0"/>
                        </a:rPr>
                        <a:t> </a:t>
                      </a:r>
                    </a:p>
                    <a:p>
                      <a:pPr marL="50800">
                        <a:spcBef>
                          <a:spcPts val="65"/>
                        </a:spcBef>
                        <a:spcAft>
                          <a:spcPts val="0"/>
                        </a:spcAft>
                      </a:pPr>
                      <a:r>
                        <a:rPr lang="en-GB" sz="700" dirty="0">
                          <a:effectLst/>
                          <a:latin typeface="Calibri" panose="020F0502020204030204" pitchFamily="34" charset="0"/>
                          <a:ea typeface="Calibri" panose="020F0502020204030204" pitchFamily="34" charset="0"/>
                        </a:rPr>
                        <a:t>Positive attitudes to health and well-being </a:t>
                      </a:r>
                    </a:p>
                    <a:p>
                      <a:pPr marL="50800">
                        <a:spcBef>
                          <a:spcPts val="65"/>
                        </a:spcBef>
                        <a:spcAft>
                          <a:spcPts val="0"/>
                        </a:spcAft>
                      </a:pPr>
                      <a:r>
                        <a:rPr lang="en-GB" sz="700" dirty="0">
                          <a:effectLst/>
                          <a:latin typeface="Calibri" panose="020F0502020204030204" pitchFamily="34" charset="0"/>
                          <a:ea typeface="Calibri" panose="020F0502020204030204" pitchFamily="34" charset="0"/>
                        </a:rPr>
                        <a:t> </a:t>
                      </a:r>
                    </a:p>
                    <a:p>
                      <a:pPr marL="50800">
                        <a:spcBef>
                          <a:spcPts val="65"/>
                        </a:spcBef>
                        <a:spcAft>
                          <a:spcPts val="0"/>
                        </a:spcAft>
                      </a:pPr>
                      <a:r>
                        <a:rPr lang="en-GB" sz="700" dirty="0">
                          <a:effectLst/>
                          <a:latin typeface="Calibri" panose="020F0502020204030204" pitchFamily="34" charset="0"/>
                          <a:ea typeface="Calibri" panose="020F0502020204030204" pitchFamily="34" charset="0"/>
                        </a:rPr>
                        <a:t>Increased school community links </a:t>
                      </a:r>
                    </a:p>
                    <a:p>
                      <a:pPr marL="50800">
                        <a:spcBef>
                          <a:spcPts val="65"/>
                        </a:spcBef>
                        <a:spcAft>
                          <a:spcPts val="0"/>
                        </a:spcAft>
                      </a:pPr>
                      <a:endParaRPr lang="en-GB" sz="700" dirty="0">
                        <a:effectLst/>
                        <a:latin typeface="Calibri" panose="020F0502020204030204" pitchFamily="34" charset="0"/>
                        <a:ea typeface="Calibri" panose="020F0502020204030204" pitchFamily="34" charset="0"/>
                      </a:endParaRPr>
                    </a:p>
                    <a:p>
                      <a:pPr algn="l">
                        <a:lnSpc>
                          <a:spcPct val="100000"/>
                        </a:lnSpc>
                      </a:pPr>
                      <a:r>
                        <a:rPr lang="en-GB" sz="700" dirty="0">
                          <a:solidFill>
                            <a:schemeClr val="tx1"/>
                          </a:solidFill>
                          <a:effectLst/>
                          <a:latin typeface="Calibri" panose="020F0502020204030204" pitchFamily="34" charset="0"/>
                          <a:cs typeface="Calibri" panose="020F0502020204030204" pitchFamily="34" charset="0"/>
                        </a:rPr>
                        <a:t>Clear talent pathways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£2,000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46166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Increased activity of pupils at lunchtime </a:t>
            </a: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1489834070"/>
              </p:ext>
            </p:extLst>
          </p:nvPr>
        </p:nvGraphicFramePr>
        <p:xfrm>
          <a:off x="294842" y="694098"/>
          <a:ext cx="5530128" cy="30327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500" b="1"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lunchtime play provision to increase activity for least active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Develop pupil leadership (training </a:t>
                      </a:r>
                      <a:r>
                        <a:rPr lang="en-US" sz="600" dirty="0" err="1">
                          <a:solidFill>
                            <a:schemeClr val="tx1"/>
                          </a:solidFill>
                          <a:latin typeface="Calibri" panose="020F0502020204030204" pitchFamily="34" charset="0"/>
                          <a:cs typeface="Calibri" panose="020F0502020204030204" pitchFamily="34" charset="0"/>
                        </a:rPr>
                        <a:t>programme</a:t>
                      </a:r>
                      <a:r>
                        <a:rPr lang="en-US" sz="600" dirty="0">
                          <a:solidFill>
                            <a:schemeClr val="tx1"/>
                          </a:solidFill>
                          <a:latin typeface="Calibri" panose="020F0502020204030204" pitchFamily="34" charset="0"/>
                          <a:cs typeface="Calibri" panose="020F0502020204030204" pitchFamily="34" charset="0"/>
                        </a:rPr>
                        <a:t> with Y5 pupils from the Juniors)  Welfare assistants training, Staff CDP to develop their understanding of games and play, Range of equipment.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confident and competent group of play leaders that take initiative and create a more active and inclusive playground for all pupils.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Welfare assistants trained leading a range of physical activities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Happier, more active playground that meets the needs of all pupils especially SEND and girls.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solidFill>
                            <a:schemeClr val="tx1"/>
                          </a:solidFill>
                          <a:latin typeface="Calibri" panose="020F0502020204030204" pitchFamily="34" charset="0"/>
                          <a:cs typeface="Calibri" panose="020F0502020204030204" pitchFamily="34" charset="0"/>
                        </a:rPr>
                        <a:t>Conduct regular observations of the playground to gauge activity levels of the least active children. Staff voice and pupil; voice.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£5,000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223</TotalTime>
  <Words>2523</Words>
  <Application>Microsoft Office PowerPoint</Application>
  <PresentationFormat>Custom</PresentationFormat>
  <Paragraphs>296</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Aptos</vt:lpstr>
      <vt:lpstr>Aptos Display</vt:lpstr>
      <vt:lpstr>Arial</vt:lpstr>
      <vt:lpstr>Calibri</vt:lpstr>
      <vt:lpstr>Google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Miss Jennie Sephton</cp:lastModifiedBy>
  <cp:revision>25</cp:revision>
  <dcterms:created xsi:type="dcterms:W3CDTF">2025-10-08T18:09:30Z</dcterms:created>
  <dcterms:modified xsi:type="dcterms:W3CDTF">2025-10-26T20:31:12Z</dcterms:modified>
</cp:coreProperties>
</file>