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68" r:id="rId5"/>
  </p:sldIdLst>
  <p:sldSz cx="12192000" cy="9018588"/>
  <p:notesSz cx="6888163" cy="10018713"/>
  <p:defaultTextStyle>
    <a:defPPr>
      <a:defRPr lang="en-US"/>
    </a:defPPr>
    <a:lvl1pPr algn="l" defTabSz="91281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5613" indent="1588" algn="l" defTabSz="91281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2813" indent="1588" algn="l" defTabSz="91281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0013" indent="1588" algn="l" defTabSz="91281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7213" indent="1588" algn="l" defTabSz="912813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84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A000"/>
    <a:srgbClr val="F2B8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77" autoAdjust="0"/>
    <p:restoredTop sz="94660"/>
  </p:normalViewPr>
  <p:slideViewPr>
    <p:cSldViewPr snapToGrid="0">
      <p:cViewPr varScale="1">
        <p:scale>
          <a:sx n="66" d="100"/>
          <a:sy n="66" d="100"/>
        </p:scale>
        <p:origin x="1478" y="77"/>
      </p:cViewPr>
      <p:guideLst>
        <p:guide orient="horz" pos="2841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960D739-184E-4BE0-BD7F-C6E987E029D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 defTabSz="966018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FC2AA48-74A2-4BE0-BCE8-6F8AB0A1F6A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1698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 defTabSz="966018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E0A4AC75-ECE9-434B-BDB0-8B2464970861}" type="datetimeFigureOut">
              <a:rPr lang="en-GB"/>
              <a:pPr>
                <a:defRPr/>
              </a:pPr>
              <a:t>26/11/2023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16C2B24-9729-4B35-9F54-461F36401BD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 defTabSz="966018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952B70-5DAC-46A9-83A2-0E747F6C12F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1698" y="9516039"/>
            <a:ext cx="2984871" cy="502674"/>
          </a:xfrm>
          <a:prstGeom prst="rect">
            <a:avLst/>
          </a:prstGeom>
        </p:spPr>
        <p:txBody>
          <a:bodyPr vert="horz" wrap="square" lIns="96606" tIns="48303" rIns="96606" bIns="4830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Calibri" panose="020F0502020204030204" pitchFamily="34" charset="0"/>
              </a:defRPr>
            </a:lvl1pPr>
          </a:lstStyle>
          <a:p>
            <a:fld id="{4CC2BFE6-C0B2-5245-8F37-A78650C6C81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367FB3F-DEFB-483F-B510-DFF6914FBC0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l" defTabSz="966018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3EE2BF5-4DA1-4067-994D-50D441EC985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2676"/>
          </a:xfrm>
          <a:prstGeom prst="rect">
            <a:avLst/>
          </a:prstGeom>
        </p:spPr>
        <p:txBody>
          <a:bodyPr vert="horz" lIns="96606" tIns="48303" rIns="96606" bIns="48303" rtlCol="0"/>
          <a:lstStyle>
            <a:lvl1pPr algn="r" defTabSz="966018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7F70210E-70DB-114F-818A-B60F72E6E589}" type="datetimeFigureOut">
              <a:rPr lang="en-GB"/>
              <a:pPr>
                <a:defRPr/>
              </a:pPr>
              <a:t>26/11/2023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77C2408-BF36-4A80-A1E3-D7630611F23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58875" y="1252538"/>
            <a:ext cx="4570413" cy="3381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06" tIns="48303" rIns="96606" bIns="48303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E70BE8CF-E5B6-4635-8304-8193246CD9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8817" y="4821506"/>
            <a:ext cx="5510530" cy="3944868"/>
          </a:xfrm>
          <a:prstGeom prst="rect">
            <a:avLst/>
          </a:prstGeom>
        </p:spPr>
        <p:txBody>
          <a:bodyPr vert="horz" lIns="96606" tIns="48303" rIns="96606" bIns="48303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14B277-3812-4B0A-8D3B-EBEA9696AE8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516039"/>
            <a:ext cx="2984871" cy="502674"/>
          </a:xfrm>
          <a:prstGeom prst="rect">
            <a:avLst/>
          </a:prstGeom>
        </p:spPr>
        <p:txBody>
          <a:bodyPr vert="horz" lIns="96606" tIns="48303" rIns="96606" bIns="48303" rtlCol="0" anchor="b"/>
          <a:lstStyle>
            <a:lvl1pPr algn="l" defTabSz="966018" eaLnBrk="1" fontAlgn="auto" hangingPunct="1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40FB39-68DE-49E3-9C5E-19261ADA16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901698" y="9516039"/>
            <a:ext cx="2984871" cy="502674"/>
          </a:xfrm>
          <a:prstGeom prst="rect">
            <a:avLst/>
          </a:prstGeom>
        </p:spPr>
        <p:txBody>
          <a:bodyPr vert="horz" wrap="square" lIns="96606" tIns="48303" rIns="96606" bIns="4830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300">
                <a:latin typeface="Calibri" panose="020F0502020204030204" pitchFamily="34" charset="0"/>
              </a:defRPr>
            </a:lvl1pPr>
          </a:lstStyle>
          <a:p>
            <a:fld id="{04A6104F-20DC-2743-BFA9-06836B8572C9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5613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2813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0013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7213" algn="l" defTabSz="912813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92" algn="l" defTabSz="91435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70" algn="l" defTabSz="91435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49" algn="l" defTabSz="91435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28" algn="l" defTabSz="91435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50521" y="152398"/>
            <a:ext cx="11506201" cy="1895574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algn="l"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0521" y="2189930"/>
            <a:ext cx="11506201" cy="6647450"/>
          </a:xfrm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>
            <a:lvl1pPr marL="0" indent="0" algn="ctr">
              <a:buNone/>
              <a:defRPr sz="2400"/>
            </a:lvl1pPr>
            <a:lvl2pPr marL="457178" indent="0" algn="ctr">
              <a:buNone/>
              <a:defRPr sz="2000"/>
            </a:lvl2pPr>
            <a:lvl3pPr marL="914357" indent="0" algn="ctr">
              <a:buNone/>
              <a:defRPr sz="1800"/>
            </a:lvl3pPr>
            <a:lvl4pPr marL="1371536" indent="0" algn="ctr">
              <a:buNone/>
              <a:defRPr sz="1600"/>
            </a:lvl4pPr>
            <a:lvl5pPr marL="1828714" indent="0" algn="ctr">
              <a:buNone/>
              <a:defRPr sz="1600"/>
            </a:lvl5pPr>
            <a:lvl6pPr marL="2285892" indent="0" algn="ctr">
              <a:buNone/>
              <a:defRPr sz="1600"/>
            </a:lvl6pPr>
            <a:lvl7pPr marL="2743070" indent="0" algn="ctr">
              <a:buNone/>
              <a:defRPr sz="1600"/>
            </a:lvl7pPr>
            <a:lvl8pPr marL="3200249" indent="0" algn="ctr">
              <a:buNone/>
              <a:defRPr sz="1600"/>
            </a:lvl8pPr>
            <a:lvl9pPr marL="365742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003687"/>
      </p:ext>
    </p:extLst>
  </p:cSld>
  <p:clrMapOvr>
    <a:masterClrMapping/>
  </p:clrMapOvr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173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wo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4170" y="179538"/>
            <a:ext cx="11512550" cy="1664264"/>
          </a:xfrm>
          <a:solidFill>
            <a:schemeClr val="accent3"/>
          </a:solidFill>
          <a:ln>
            <a:solidFill>
              <a:schemeClr val="tx1"/>
            </a:solidFill>
          </a:ln>
        </p:spPr>
        <p:txBody>
          <a:bodyPr/>
          <a:lstStyle>
            <a:lvl1pPr marL="342883" indent="-342883">
              <a:buSzPct val="200000"/>
              <a:buFontTx/>
              <a:buBlip>
                <a:blip r:embed="rId2"/>
              </a:buBlip>
              <a:defRPr sz="2400">
                <a:solidFill>
                  <a:schemeClr val="tx1"/>
                </a:solidFill>
              </a:defRPr>
            </a:lvl1pPr>
            <a:lvl2pPr marL="4571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5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3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1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8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7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4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2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50866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/>
          </a:solidFill>
          <a:ln>
            <a:solidFill>
              <a:schemeClr val="tx1"/>
            </a:solidFill>
          </a:ln>
        </p:spPr>
        <p:txBody>
          <a:bodyPr/>
          <a:lstStyle>
            <a:lvl1pPr marL="571473" indent="-571473" algn="l">
              <a:buSzPct val="300000"/>
              <a:buFontTx/>
              <a:buBlip>
                <a:blip r:embed="rId2"/>
              </a:buBlip>
              <a:defRPr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A7F8FC6D-5302-7661-D4E3-C7D2475994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26E840-7971-2D43-B1FF-EE39B14360DD}" type="datetime4">
              <a:rPr lang="en-GB"/>
              <a:pPr>
                <a:defRPr/>
              </a:pPr>
              <a:t>26 November 2023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5319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homewo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040" y="170352"/>
            <a:ext cx="11536680" cy="1533160"/>
          </a:xfrm>
          <a:solidFill>
            <a:schemeClr val="accent5"/>
          </a:solidFill>
          <a:ln>
            <a:solidFill>
              <a:schemeClr val="tx1"/>
            </a:solidFill>
          </a:ln>
        </p:spPr>
        <p:txBody>
          <a:bodyPr/>
          <a:lstStyle>
            <a:lvl1pPr>
              <a:defRPr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0201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35280" y="2158615"/>
            <a:ext cx="5699760" cy="6678765"/>
          </a:xfrm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58615"/>
            <a:ext cx="5684520" cy="6678765"/>
          </a:xfrm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165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0C7DFD4E-7F52-9354-5785-17FD41CBFC5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901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824CA7-3414-CFA2-D700-7CB9C10E92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CE4111-F6BB-5249-B249-469969620CAF}" type="datetime4">
              <a:rPr lang="en-GB"/>
              <a:pPr>
                <a:defRPr/>
              </a:pPr>
              <a:t>26 November 2023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5524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280" y="179537"/>
            <a:ext cx="4312920" cy="2104337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02188" y="179539"/>
            <a:ext cx="7054532" cy="8657843"/>
          </a:xfrm>
          <a:ln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178" indent="0">
              <a:buNone/>
              <a:defRPr sz="2800"/>
            </a:lvl2pPr>
            <a:lvl3pPr marL="914357" indent="0">
              <a:buNone/>
              <a:defRPr sz="2400"/>
            </a:lvl3pPr>
            <a:lvl4pPr marL="1371536" indent="0">
              <a:buNone/>
              <a:defRPr sz="2000"/>
            </a:lvl4pPr>
            <a:lvl5pPr marL="1828714" indent="0">
              <a:buNone/>
              <a:defRPr sz="2000"/>
            </a:lvl5pPr>
            <a:lvl6pPr marL="2285892" indent="0">
              <a:buNone/>
              <a:defRPr sz="2000"/>
            </a:lvl6pPr>
            <a:lvl7pPr marL="2743070" indent="0">
              <a:buNone/>
              <a:defRPr sz="2000"/>
            </a:lvl7pPr>
            <a:lvl8pPr marL="3200249" indent="0">
              <a:buNone/>
              <a:defRPr sz="2000"/>
            </a:lvl8pPr>
            <a:lvl9pPr marL="3657428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35280" y="2485123"/>
            <a:ext cx="4312920" cy="6353929"/>
          </a:xfrm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  <a:lvl2pPr marL="457178" indent="0">
              <a:buNone/>
              <a:defRPr sz="1400"/>
            </a:lvl2pPr>
            <a:lvl3pPr marL="914357" indent="0">
              <a:buNone/>
              <a:defRPr sz="1200"/>
            </a:lvl3pPr>
            <a:lvl4pPr marL="1371536" indent="0">
              <a:buNone/>
              <a:defRPr sz="1000"/>
            </a:lvl4pPr>
            <a:lvl5pPr marL="1828714" indent="0">
              <a:buNone/>
              <a:defRPr sz="1000"/>
            </a:lvl5pPr>
            <a:lvl6pPr marL="2285892" indent="0">
              <a:buNone/>
              <a:defRPr sz="1000"/>
            </a:lvl6pPr>
            <a:lvl7pPr marL="2743070" indent="0">
              <a:buNone/>
              <a:defRPr sz="1000"/>
            </a:lvl7pPr>
            <a:lvl8pPr marL="3200249" indent="0">
              <a:buNone/>
              <a:defRPr sz="1000"/>
            </a:lvl8pPr>
            <a:lvl9pPr marL="3657428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25177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9609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365" y="179539"/>
            <a:ext cx="11476355" cy="204379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5281" y="2384916"/>
            <a:ext cx="5662295" cy="90937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7" indent="0">
              <a:buNone/>
              <a:defRPr sz="1800" b="1"/>
            </a:lvl3pPr>
            <a:lvl4pPr marL="1371536" indent="0">
              <a:buNone/>
              <a:defRPr sz="1600" b="1"/>
            </a:lvl4pPr>
            <a:lvl5pPr marL="1828714" indent="0">
              <a:buNone/>
              <a:defRPr sz="1600" b="1"/>
            </a:lvl5pPr>
            <a:lvl6pPr marL="2285892" indent="0">
              <a:buNone/>
              <a:defRPr sz="1600" b="1"/>
            </a:lvl6pPr>
            <a:lvl7pPr marL="2743070" indent="0">
              <a:buNone/>
              <a:defRPr sz="1600" b="1"/>
            </a:lvl7pPr>
            <a:lvl8pPr marL="3200249" indent="0">
              <a:buNone/>
              <a:defRPr sz="1600" b="1"/>
            </a:lvl8pPr>
            <a:lvl9pPr marL="3657428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57507" y="3455869"/>
            <a:ext cx="5640069" cy="53831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2384914"/>
            <a:ext cx="5662294" cy="9093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78" indent="0">
              <a:buNone/>
              <a:defRPr sz="2000" b="1"/>
            </a:lvl2pPr>
            <a:lvl3pPr marL="914357" indent="0">
              <a:buNone/>
              <a:defRPr sz="1800" b="1"/>
            </a:lvl3pPr>
            <a:lvl4pPr marL="1371536" indent="0">
              <a:buNone/>
              <a:defRPr sz="1600" b="1"/>
            </a:lvl4pPr>
            <a:lvl5pPr marL="1828714" indent="0">
              <a:buNone/>
              <a:defRPr sz="1600" b="1"/>
            </a:lvl5pPr>
            <a:lvl6pPr marL="2285892" indent="0">
              <a:buNone/>
              <a:defRPr sz="1600" b="1"/>
            </a:lvl6pPr>
            <a:lvl7pPr marL="2743070" indent="0">
              <a:buNone/>
              <a:defRPr sz="1600" b="1"/>
            </a:lvl7pPr>
            <a:lvl8pPr marL="3200249" indent="0">
              <a:buNone/>
              <a:defRPr sz="1600" b="1"/>
            </a:lvl8pPr>
            <a:lvl9pPr marL="3657428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454197"/>
            <a:ext cx="5662295" cy="53831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1795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685" y="179537"/>
            <a:ext cx="3932237" cy="2104337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9788" y="198748"/>
            <a:ext cx="7206932" cy="8638633"/>
          </a:xfrm>
          <a:solidFill>
            <a:schemeClr val="accent1"/>
          </a:solidFill>
          <a:ln>
            <a:solidFill>
              <a:schemeClr val="tx1"/>
            </a:solidFill>
          </a:ln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35281" y="2445041"/>
            <a:ext cx="3977641" cy="6394012"/>
          </a:xfrm>
          <a:solidFill>
            <a:schemeClr val="accent2"/>
          </a:solidFill>
          <a:ln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  <a:lvl2pPr marL="457178" indent="0">
              <a:buNone/>
              <a:defRPr sz="1400"/>
            </a:lvl2pPr>
            <a:lvl3pPr marL="914357" indent="0">
              <a:buNone/>
              <a:defRPr sz="1200"/>
            </a:lvl3pPr>
            <a:lvl4pPr marL="1371536" indent="0">
              <a:buNone/>
              <a:defRPr sz="1000"/>
            </a:lvl4pPr>
            <a:lvl5pPr marL="1828714" indent="0">
              <a:buNone/>
              <a:defRPr sz="1000"/>
            </a:lvl5pPr>
            <a:lvl6pPr marL="2285892" indent="0">
              <a:buNone/>
              <a:defRPr sz="1000"/>
            </a:lvl6pPr>
            <a:lvl7pPr marL="2743070" indent="0">
              <a:buNone/>
              <a:defRPr sz="1000"/>
            </a:lvl7pPr>
            <a:lvl8pPr marL="3200249" indent="0">
              <a:buNone/>
              <a:defRPr sz="1000"/>
            </a:lvl8pPr>
            <a:lvl9pPr marL="3657428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08136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6816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80157"/>
            <a:ext cx="2628900" cy="764283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80157"/>
            <a:ext cx="7734300" cy="764283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43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2561345F-FECE-BBBE-06C5-713ABE43B95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20675" y="169863"/>
            <a:ext cx="11536363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35" tIns="45718" rIns="91435" bIns="4571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</a:t>
            </a:r>
            <a:endParaRPr lang="en-GB" alt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BB65CC-3BC8-4DC4-8C04-4116EBEE46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675" y="2039938"/>
            <a:ext cx="11536363" cy="6797675"/>
          </a:xfrm>
          <a:prstGeom prst="rect">
            <a:avLst/>
          </a:prstGeom>
        </p:spPr>
        <p:txBody>
          <a:bodyPr vert="horz" wrap="square" lIns="91435" tIns="45718" rIns="91435" bIns="45718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7E5BDE-0DA2-46E0-AA3E-AF287B98D3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113838" y="180975"/>
            <a:ext cx="2743200" cy="481013"/>
          </a:xfrm>
          <a:prstGeom prst="rect">
            <a:avLst/>
          </a:prstGeom>
        </p:spPr>
        <p:txBody>
          <a:bodyPr vert="horz" lIns="91435" tIns="45718" rIns="91435" bIns="45718" rtlCol="0" anchor="ctr"/>
          <a:lstStyle>
            <a:lvl1pPr algn="r" defTabSz="914357" eaLnBrk="1" fontAlgn="auto" hangingPunct="1">
              <a:spcBef>
                <a:spcPts val="0"/>
              </a:spcBef>
              <a:spcAft>
                <a:spcPts val="0"/>
              </a:spcAft>
              <a:defRPr sz="18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A3022C3-A37E-A84D-8246-83673324EFC1}" type="datetime4">
              <a:rPr lang="en-GB"/>
              <a:pPr>
                <a:defRPr/>
              </a:pPr>
              <a:t>26 November 2023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  <p:sldLayoutId id="2147483978" r:id="rId3"/>
    <p:sldLayoutId id="2147483975" r:id="rId4"/>
    <p:sldLayoutId id="2147483979" r:id="rId5"/>
    <p:sldLayoutId id="2147483980" r:id="rId6"/>
    <p:sldLayoutId id="2147483981" r:id="rId7"/>
    <p:sldLayoutId id="2147483982" r:id="rId8"/>
    <p:sldLayoutId id="2147483983" r:id="rId9"/>
    <p:sldLayoutId id="2147483984" r:id="rId10"/>
    <p:sldLayoutId id="2147483985" r:id="rId11"/>
    <p:sldLayoutId id="2147483986" r:id="rId12"/>
    <p:sldLayoutId id="2147483987" r:id="rId13"/>
  </p:sldLayoutIdLst>
  <p:hf sldNum="0" hdr="0" ftr="0" dt="0"/>
  <p:txStyles>
    <p:titleStyle>
      <a:lvl1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2pPr>
      <a:lvl3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3pPr>
      <a:lvl4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4pPr>
      <a:lvl5pPr algn="l" defTabSz="9128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5pPr>
      <a:lvl6pPr marL="4572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6pPr>
      <a:lvl7pPr marL="9144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7pPr>
      <a:lvl8pPr marL="13716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8pPr>
      <a:lvl9pPr marL="1828800" algn="l" defTabSz="912813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chemeClr val="tx1"/>
          </a:solidFill>
          <a:latin typeface="Century Gothic" pitchFamily="34" charset="0"/>
        </a:defRPr>
      </a:lvl9pPr>
    </p:titleStyle>
    <p:bodyStyle>
      <a:lvl1pPr marL="166688" indent="-166688" algn="l" defTabSz="912813" rtl="0" eaLnBrk="0" fontAlgn="base" hangingPunct="0"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ln>
            <a:solidFill>
              <a:schemeClr val="tx1"/>
            </a:solidFill>
          </a:ln>
          <a:solidFill>
            <a:schemeClr val="tx1"/>
          </a:solidFill>
          <a:latin typeface="+mn-lt"/>
          <a:ea typeface="+mn-ea"/>
          <a:cs typeface="+mn-cs"/>
        </a:defRPr>
      </a:lvl1pPr>
      <a:lvl2pPr marL="166688" indent="-166688" algn="l" defTabSz="912813" rtl="0" eaLnBrk="0" fontAlgn="base" hangingPunct="0"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800" kern="1200">
          <a:ln>
            <a:solidFill>
              <a:schemeClr val="tx1"/>
            </a:solidFill>
          </a:ln>
          <a:solidFill>
            <a:schemeClr val="tx1"/>
          </a:solidFill>
          <a:latin typeface="+mn-lt"/>
          <a:ea typeface="+mn-ea"/>
          <a:cs typeface="+mn-cs"/>
        </a:defRPr>
      </a:lvl2pPr>
      <a:lvl3pPr marL="166688" indent="-166688" algn="l" defTabSz="912813" rtl="0" eaLnBrk="0" fontAlgn="base" hangingPunct="0"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800" kern="1200">
          <a:ln>
            <a:solidFill>
              <a:schemeClr val="tx1"/>
            </a:solidFill>
          </a:ln>
          <a:solidFill>
            <a:schemeClr val="tx1"/>
          </a:solidFill>
          <a:latin typeface="+mn-lt"/>
          <a:ea typeface="+mn-ea"/>
          <a:cs typeface="+mn-cs"/>
        </a:defRPr>
      </a:lvl3pPr>
      <a:lvl4pPr marL="166688" indent="-166688" algn="l" defTabSz="912813" rtl="0" eaLnBrk="0" fontAlgn="base" hangingPunct="0"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800" kern="1200">
          <a:ln>
            <a:solidFill>
              <a:schemeClr val="tx1"/>
            </a:solidFill>
          </a:ln>
          <a:solidFill>
            <a:schemeClr val="tx1"/>
          </a:solidFill>
          <a:latin typeface="+mn-lt"/>
          <a:ea typeface="+mn-ea"/>
          <a:cs typeface="+mn-cs"/>
        </a:defRPr>
      </a:lvl4pPr>
      <a:lvl5pPr marL="166688" indent="-166688" algn="l" defTabSz="912813" rtl="0" eaLnBrk="0" fontAlgn="base" hangingPunct="0"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800" kern="1200">
          <a:ln>
            <a:solidFill>
              <a:schemeClr val="tx1"/>
            </a:solidFill>
          </a:ln>
          <a:solidFill>
            <a:schemeClr val="tx1"/>
          </a:solidFill>
          <a:latin typeface="+mn-lt"/>
          <a:ea typeface="+mn-ea"/>
          <a:cs typeface="+mn-cs"/>
        </a:defRPr>
      </a:lvl5pPr>
      <a:lvl6pPr marL="2514482" indent="-228590" algn="l" defTabSz="91435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60" indent="-228590" algn="l" defTabSz="91435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38" indent="-228590" algn="l" defTabSz="91435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16" indent="-228590" algn="l" defTabSz="91435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7" algn="l" defTabSz="9143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6" algn="l" defTabSz="9143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14" algn="l" defTabSz="9143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92" algn="l" defTabSz="9143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70" algn="l" defTabSz="9143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9" algn="l" defTabSz="9143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28" algn="l" defTabSz="91435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7.png"/><Relationship Id="rId5" Type="http://schemas.openxmlformats.org/officeDocument/2006/relationships/hyperlink" Target="https://www.farnboroughroadinfants.co.uk/" TargetMode="Externa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64">
            <a:extLst>
              <a:ext uri="{FF2B5EF4-FFF2-40B4-BE49-F238E27FC236}">
                <a16:creationId xmlns:a16="http://schemas.microsoft.com/office/drawing/2014/main" id="{C8243E8F-4183-114B-4A33-AB6FD245F4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225" y="-6052"/>
            <a:ext cx="1189355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b="1" dirty="0">
                <a:latin typeface="Carton Six" pitchFamily="34" charset="0"/>
              </a:rPr>
              <a:t>The Pathway to Becoming Successful in PE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000" dirty="0">
                <a:solidFill>
                  <a:srgbClr val="00B050"/>
                </a:solidFill>
                <a:latin typeface="Carton Six" pitchFamily="34" charset="0"/>
              </a:rPr>
              <a:t>Learning Journey</a:t>
            </a:r>
          </a:p>
        </p:txBody>
      </p:sp>
      <p:pic>
        <p:nvPicPr>
          <p:cNvPr id="16387" name="Picture 6">
            <a:extLst>
              <a:ext uri="{FF2B5EF4-FFF2-40B4-BE49-F238E27FC236}">
                <a16:creationId xmlns:a16="http://schemas.microsoft.com/office/drawing/2014/main" id="{71F9B834-0307-8372-E1BC-DAF11A96F8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95" y="3056731"/>
            <a:ext cx="12161838" cy="473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Speech Bubble: Rectangle with Corners Rounded 34">
            <a:extLst>
              <a:ext uri="{FF2B5EF4-FFF2-40B4-BE49-F238E27FC236}">
                <a16:creationId xmlns:a16="http://schemas.microsoft.com/office/drawing/2014/main" id="{D3B74498-C33D-4A18-852A-0572A004EFB8}"/>
              </a:ext>
            </a:extLst>
          </p:cNvPr>
          <p:cNvSpPr/>
          <p:nvPr/>
        </p:nvSpPr>
        <p:spPr bwMode="auto">
          <a:xfrm>
            <a:off x="74693" y="3482101"/>
            <a:ext cx="2632391" cy="890587"/>
          </a:xfrm>
          <a:prstGeom prst="wedgeRoundRectCallout">
            <a:avLst>
              <a:gd name="adj1" fmla="val -2936"/>
              <a:gd name="adj2" fmla="val -68462"/>
              <a:gd name="adj3" fmla="val 16667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B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00" b="1" dirty="0">
                <a:solidFill>
                  <a:schemeClr val="tx1"/>
                </a:solidFill>
              </a:rPr>
              <a:t>Children will develop spatial awareness, balance, strength, co-ordination, confidence, gross and fine motor skills in physical sessions,</a:t>
            </a:r>
          </a:p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00" b="1" dirty="0">
                <a:solidFill>
                  <a:schemeClr val="tx1"/>
                </a:solidFill>
              </a:rPr>
              <a:t>outdoors and indoors and in classroom activities</a:t>
            </a:r>
            <a:endParaRPr lang="en-GB" sz="900" b="1" dirty="0">
              <a:solidFill>
                <a:schemeClr val="tx1"/>
              </a:solidFill>
            </a:endParaRPr>
          </a:p>
        </p:txBody>
      </p:sp>
      <p:sp>
        <p:nvSpPr>
          <p:cNvPr id="71" name="Speech Bubble: Rectangle with Corners Rounded 45">
            <a:extLst>
              <a:ext uri="{FF2B5EF4-FFF2-40B4-BE49-F238E27FC236}">
                <a16:creationId xmlns:a16="http://schemas.microsoft.com/office/drawing/2014/main" id="{00B0B363-2AB8-4DE1-AF46-993096ECAAA4}"/>
              </a:ext>
            </a:extLst>
          </p:cNvPr>
          <p:cNvSpPr/>
          <p:nvPr/>
        </p:nvSpPr>
        <p:spPr bwMode="auto">
          <a:xfrm>
            <a:off x="3646714" y="2120760"/>
            <a:ext cx="1535691" cy="823912"/>
          </a:xfrm>
          <a:prstGeom prst="wedgeRoundRectCallout">
            <a:avLst>
              <a:gd name="adj1" fmla="val 1317"/>
              <a:gd name="adj2" fmla="val 103457"/>
              <a:gd name="adj3" fmla="val 16667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B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b="1" dirty="0">
                <a:solidFill>
                  <a:schemeClr val="tx1"/>
                </a:solidFill>
              </a:rPr>
              <a:t>All children to achieve a GLD by the end of Reception </a:t>
            </a:r>
          </a:p>
        </p:txBody>
      </p:sp>
      <p:sp>
        <p:nvSpPr>
          <p:cNvPr id="76" name="Speech Bubble: Rectangle with Corners Rounded 49">
            <a:extLst>
              <a:ext uri="{FF2B5EF4-FFF2-40B4-BE49-F238E27FC236}">
                <a16:creationId xmlns:a16="http://schemas.microsoft.com/office/drawing/2014/main" id="{03197B04-D656-40A5-8233-44F562EE366F}"/>
              </a:ext>
            </a:extLst>
          </p:cNvPr>
          <p:cNvSpPr/>
          <p:nvPr/>
        </p:nvSpPr>
        <p:spPr bwMode="auto">
          <a:xfrm>
            <a:off x="6421339" y="1985460"/>
            <a:ext cx="1463675" cy="946349"/>
          </a:xfrm>
          <a:prstGeom prst="wedgeRoundRectCallout">
            <a:avLst>
              <a:gd name="adj1" fmla="val 984"/>
              <a:gd name="adj2" fmla="val 81834"/>
              <a:gd name="adj3" fmla="val 16667"/>
            </a:avLst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92D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" b="1" dirty="0">
                <a:solidFill>
                  <a:schemeClr val="tx1"/>
                </a:solidFill>
              </a:rPr>
              <a:t>Gymnastics, Rugby, Tennis,  Multi-skills/Circuit training Games Dance and Movement </a:t>
            </a:r>
            <a:endParaRPr lang="en-GB" sz="1000" b="1" dirty="0">
              <a:solidFill>
                <a:schemeClr val="tx1"/>
              </a:solidFill>
            </a:endParaRPr>
          </a:p>
        </p:txBody>
      </p:sp>
      <p:sp>
        <p:nvSpPr>
          <p:cNvPr id="77" name="Speech Bubble: Rectangle with Corners Rounded 50">
            <a:extLst>
              <a:ext uri="{FF2B5EF4-FFF2-40B4-BE49-F238E27FC236}">
                <a16:creationId xmlns:a16="http://schemas.microsoft.com/office/drawing/2014/main" id="{52E4D09C-FDA7-4380-AA52-DC97E1F3ADBD}"/>
              </a:ext>
            </a:extLst>
          </p:cNvPr>
          <p:cNvSpPr/>
          <p:nvPr/>
        </p:nvSpPr>
        <p:spPr bwMode="auto">
          <a:xfrm>
            <a:off x="7970550" y="1989900"/>
            <a:ext cx="1557626" cy="904875"/>
          </a:xfrm>
          <a:prstGeom prst="wedgeRoundRectCallout">
            <a:avLst>
              <a:gd name="adj1" fmla="val -30150"/>
              <a:gd name="adj2" fmla="val 82547"/>
              <a:gd name="adj3" fmla="val 16667"/>
            </a:avLst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92D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>
                <a:solidFill>
                  <a:schemeClr val="tx1"/>
                </a:solidFill>
              </a:rPr>
              <a:t>Games – throwing, catching &amp; kicking, Dance, Games, Multi-skills </a:t>
            </a:r>
            <a:endParaRPr lang="en-GB" sz="1100" b="1" dirty="0">
              <a:solidFill>
                <a:schemeClr val="tx1"/>
              </a:solidFill>
            </a:endParaRPr>
          </a:p>
        </p:txBody>
      </p:sp>
      <p:sp>
        <p:nvSpPr>
          <p:cNvPr id="84" name="Speech Bubble: Rectangle with Corners Rounded 34">
            <a:extLst>
              <a:ext uri="{FF2B5EF4-FFF2-40B4-BE49-F238E27FC236}">
                <a16:creationId xmlns:a16="http://schemas.microsoft.com/office/drawing/2014/main" id="{53302BA6-CEFA-4DFB-AC97-7BE507C5E822}"/>
              </a:ext>
            </a:extLst>
          </p:cNvPr>
          <p:cNvSpPr/>
          <p:nvPr/>
        </p:nvSpPr>
        <p:spPr bwMode="auto">
          <a:xfrm>
            <a:off x="10227363" y="3404076"/>
            <a:ext cx="1924049" cy="890587"/>
          </a:xfrm>
          <a:prstGeom prst="wedgeRoundRectCallout">
            <a:avLst>
              <a:gd name="adj1" fmla="val -78208"/>
              <a:gd name="adj2" fmla="val 46086"/>
              <a:gd name="adj3" fmla="val 16667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B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>
                <a:solidFill>
                  <a:schemeClr val="tx1"/>
                </a:solidFill>
              </a:rPr>
              <a:t>Games – Ball skills, Rugby, Gymnastics, Dance and Movement, Multi-skills/Circuit</a:t>
            </a:r>
            <a:endParaRPr lang="en-GB" sz="1100" b="1" dirty="0">
              <a:solidFill>
                <a:schemeClr val="tx1"/>
              </a:solidFill>
            </a:endParaRPr>
          </a:p>
        </p:txBody>
      </p:sp>
      <p:sp>
        <p:nvSpPr>
          <p:cNvPr id="85" name="Speech Bubble: Rectangle with Corners Rounded 44">
            <a:extLst>
              <a:ext uri="{FF2B5EF4-FFF2-40B4-BE49-F238E27FC236}">
                <a16:creationId xmlns:a16="http://schemas.microsoft.com/office/drawing/2014/main" id="{03667D42-9792-48A0-9DDD-5DA126F60919}"/>
              </a:ext>
            </a:extLst>
          </p:cNvPr>
          <p:cNvSpPr/>
          <p:nvPr/>
        </p:nvSpPr>
        <p:spPr bwMode="auto">
          <a:xfrm>
            <a:off x="10137452" y="4357766"/>
            <a:ext cx="1875161" cy="806450"/>
          </a:xfrm>
          <a:prstGeom prst="wedgeRoundRectCallout">
            <a:avLst>
              <a:gd name="adj1" fmla="val -73277"/>
              <a:gd name="adj2" fmla="val 21387"/>
              <a:gd name="adj3" fmla="val 16667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B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b="1" dirty="0">
                <a:solidFill>
                  <a:schemeClr val="tx1"/>
                </a:solidFill>
              </a:rPr>
              <a:t>OAA Games –Striking &amp; Hockey/cricket CPD Gymnastics – Flight and R&amp;R,  Multi-skills/Circuit </a:t>
            </a:r>
          </a:p>
        </p:txBody>
      </p:sp>
      <p:sp>
        <p:nvSpPr>
          <p:cNvPr id="87" name="Speech Bubble: Rectangle with Corners Rounded 44">
            <a:extLst>
              <a:ext uri="{FF2B5EF4-FFF2-40B4-BE49-F238E27FC236}">
                <a16:creationId xmlns:a16="http://schemas.microsoft.com/office/drawing/2014/main" id="{B6C13EF3-246E-4F57-BAA9-088CCF515300}"/>
              </a:ext>
            </a:extLst>
          </p:cNvPr>
          <p:cNvSpPr/>
          <p:nvPr/>
        </p:nvSpPr>
        <p:spPr bwMode="auto">
          <a:xfrm>
            <a:off x="289368" y="7105650"/>
            <a:ext cx="2236346" cy="1182688"/>
          </a:xfrm>
          <a:prstGeom prst="wedgeRoundRectCallout">
            <a:avLst>
              <a:gd name="adj1" fmla="val 84230"/>
              <a:gd name="adj2" fmla="val -69161"/>
              <a:gd name="adj3" fmla="val 16667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B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b="1" dirty="0">
                <a:solidFill>
                  <a:schemeClr val="tx1"/>
                </a:solidFill>
              </a:rPr>
              <a:t>Indoor PE - dance (2 terms) gymnastics (2 terms), yoga and circuit training.</a:t>
            </a:r>
          </a:p>
        </p:txBody>
      </p:sp>
      <p:sp>
        <p:nvSpPr>
          <p:cNvPr id="89" name="Speech Bubble: Rectangle with Corners Rounded 44">
            <a:extLst>
              <a:ext uri="{FF2B5EF4-FFF2-40B4-BE49-F238E27FC236}">
                <a16:creationId xmlns:a16="http://schemas.microsoft.com/office/drawing/2014/main" id="{5D2A5899-2764-4E58-B7C1-8EEBBE2D0EA9}"/>
              </a:ext>
            </a:extLst>
          </p:cNvPr>
          <p:cNvSpPr/>
          <p:nvPr/>
        </p:nvSpPr>
        <p:spPr bwMode="auto">
          <a:xfrm>
            <a:off x="149225" y="4509294"/>
            <a:ext cx="2784851" cy="744538"/>
          </a:xfrm>
          <a:prstGeom prst="wedgeRoundRectCallout">
            <a:avLst>
              <a:gd name="adj1" fmla="val 81928"/>
              <a:gd name="adj2" fmla="val 81049"/>
              <a:gd name="adj3" fmla="val 16667"/>
            </a:avLst>
          </a:prstGeom>
          <a:solidFill>
            <a:srgbClr val="00B0F0"/>
          </a:solidFill>
          <a:ln>
            <a:solidFill>
              <a:srgbClr val="92D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b="1" dirty="0">
                <a:solidFill>
                  <a:schemeClr val="tx1"/>
                </a:solidFill>
              </a:rPr>
              <a:t>All children have access to school based after school and lunchtime clubs, which are both competition and participation based. </a:t>
            </a:r>
          </a:p>
        </p:txBody>
      </p:sp>
      <p:sp>
        <p:nvSpPr>
          <p:cNvPr id="90" name="Speech Bubble: Rectangle with Corners Rounded 44">
            <a:extLst>
              <a:ext uri="{FF2B5EF4-FFF2-40B4-BE49-F238E27FC236}">
                <a16:creationId xmlns:a16="http://schemas.microsoft.com/office/drawing/2014/main" id="{60F246E1-B2C1-47DF-A553-F83E56C19360}"/>
              </a:ext>
            </a:extLst>
          </p:cNvPr>
          <p:cNvSpPr/>
          <p:nvPr/>
        </p:nvSpPr>
        <p:spPr bwMode="auto">
          <a:xfrm>
            <a:off x="4739180" y="3935587"/>
            <a:ext cx="1561222" cy="1144588"/>
          </a:xfrm>
          <a:prstGeom prst="wedgeRoundRectCallout">
            <a:avLst>
              <a:gd name="adj1" fmla="val -2558"/>
              <a:gd name="adj2" fmla="val 88508"/>
              <a:gd name="adj3" fmla="val 16667"/>
            </a:avLst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92D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b="1" dirty="0">
                <a:solidFill>
                  <a:schemeClr val="tx1"/>
                </a:solidFill>
              </a:rPr>
              <a:t>Games- ball skills, OAA, Football, rounders, athletics, tennis</a:t>
            </a:r>
          </a:p>
        </p:txBody>
      </p:sp>
      <p:sp>
        <p:nvSpPr>
          <p:cNvPr id="91" name="Speech Bubble: Rectangle with Corners Rounded 44">
            <a:extLst>
              <a:ext uri="{FF2B5EF4-FFF2-40B4-BE49-F238E27FC236}">
                <a16:creationId xmlns:a16="http://schemas.microsoft.com/office/drawing/2014/main" id="{4D9881A8-5906-484A-9DF3-29201E5FBE58}"/>
              </a:ext>
            </a:extLst>
          </p:cNvPr>
          <p:cNvSpPr/>
          <p:nvPr/>
        </p:nvSpPr>
        <p:spPr bwMode="auto">
          <a:xfrm>
            <a:off x="4784993" y="5923197"/>
            <a:ext cx="1497013" cy="758825"/>
          </a:xfrm>
          <a:prstGeom prst="wedgeRoundRectCallout">
            <a:avLst>
              <a:gd name="adj1" fmla="val 24438"/>
              <a:gd name="adj2" fmla="val 105165"/>
              <a:gd name="adj3" fmla="val 16667"/>
            </a:avLst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92D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b="1" dirty="0">
                <a:solidFill>
                  <a:schemeClr val="tx1"/>
                </a:solidFill>
              </a:rPr>
              <a:t>Games – basketball, OAA, football, rounders, athletics, tennis</a:t>
            </a:r>
          </a:p>
        </p:txBody>
      </p:sp>
      <p:sp>
        <p:nvSpPr>
          <p:cNvPr id="92" name="Speech Bubble: Rectangle with Corners Rounded 44">
            <a:extLst>
              <a:ext uri="{FF2B5EF4-FFF2-40B4-BE49-F238E27FC236}">
                <a16:creationId xmlns:a16="http://schemas.microsoft.com/office/drawing/2014/main" id="{BAE1B62C-6F4C-430D-903B-FA2ABAAEA5E0}"/>
              </a:ext>
            </a:extLst>
          </p:cNvPr>
          <p:cNvSpPr/>
          <p:nvPr/>
        </p:nvSpPr>
        <p:spPr bwMode="auto">
          <a:xfrm>
            <a:off x="2944813" y="3962319"/>
            <a:ext cx="1768820" cy="1028068"/>
          </a:xfrm>
          <a:prstGeom prst="wedgeRoundRectCallout">
            <a:avLst>
              <a:gd name="adj1" fmla="val 9287"/>
              <a:gd name="adj2" fmla="val 88508"/>
              <a:gd name="adj3" fmla="val 16667"/>
            </a:avLst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92D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b="1" dirty="0">
                <a:solidFill>
                  <a:schemeClr val="tx1"/>
                </a:solidFill>
              </a:rPr>
              <a:t>Indoor PE- fundamentals, dance (2 terms) gymnastics (2 terms), fitness </a:t>
            </a:r>
          </a:p>
        </p:txBody>
      </p:sp>
      <p:sp>
        <p:nvSpPr>
          <p:cNvPr id="93" name="Speech Bubble: Rectangle with Corners Rounded 44">
            <a:extLst>
              <a:ext uri="{FF2B5EF4-FFF2-40B4-BE49-F238E27FC236}">
                <a16:creationId xmlns:a16="http://schemas.microsoft.com/office/drawing/2014/main" id="{66063ABB-7C8B-4C7E-8BF8-19C026C09A78}"/>
              </a:ext>
            </a:extLst>
          </p:cNvPr>
          <p:cNvSpPr/>
          <p:nvPr/>
        </p:nvSpPr>
        <p:spPr bwMode="auto">
          <a:xfrm>
            <a:off x="4548188" y="7770299"/>
            <a:ext cx="2589295" cy="1144588"/>
          </a:xfrm>
          <a:prstGeom prst="wedgeRoundRectCallout">
            <a:avLst>
              <a:gd name="adj1" fmla="val 16079"/>
              <a:gd name="adj2" fmla="val -91626"/>
              <a:gd name="adj3" fmla="val 16667"/>
            </a:avLst>
          </a:prstGeom>
          <a:solidFill>
            <a:srgbClr val="00B0F0"/>
          </a:solidFill>
          <a:ln>
            <a:solidFill>
              <a:srgbClr val="92D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b="1" dirty="0">
                <a:solidFill>
                  <a:schemeClr val="tx1"/>
                </a:solidFill>
              </a:rPr>
              <a:t>Across Year 4, 5 and 6 children take part in swimming lesson to ensure children can swim 25m unaided. Catch up sessions are provided for those who need further support.</a:t>
            </a:r>
          </a:p>
        </p:txBody>
      </p:sp>
      <p:sp>
        <p:nvSpPr>
          <p:cNvPr id="94" name="Speech Bubble: Rectangle with Corners Rounded 44">
            <a:extLst>
              <a:ext uri="{FF2B5EF4-FFF2-40B4-BE49-F238E27FC236}">
                <a16:creationId xmlns:a16="http://schemas.microsoft.com/office/drawing/2014/main" id="{6258F74D-4C52-4D38-8900-1D940D9EC814}"/>
              </a:ext>
            </a:extLst>
          </p:cNvPr>
          <p:cNvSpPr/>
          <p:nvPr/>
        </p:nvSpPr>
        <p:spPr bwMode="auto">
          <a:xfrm>
            <a:off x="7564437" y="8161338"/>
            <a:ext cx="1963738" cy="795338"/>
          </a:xfrm>
          <a:prstGeom prst="wedgeRoundRectCallout">
            <a:avLst>
              <a:gd name="adj1" fmla="val -9093"/>
              <a:gd name="adj2" fmla="val -109639"/>
              <a:gd name="adj3" fmla="val 16667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B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b="1" dirty="0">
                <a:solidFill>
                  <a:schemeClr val="tx1"/>
                </a:solidFill>
              </a:rPr>
              <a:t>Games – OAA, tag rugby, handball, cricket, athletics and tennis</a:t>
            </a:r>
          </a:p>
        </p:txBody>
      </p:sp>
      <p:sp>
        <p:nvSpPr>
          <p:cNvPr id="95" name="Speech Bubble: Rectangle with Corners Rounded 44">
            <a:extLst>
              <a:ext uri="{FF2B5EF4-FFF2-40B4-BE49-F238E27FC236}">
                <a16:creationId xmlns:a16="http://schemas.microsoft.com/office/drawing/2014/main" id="{C0B175A6-638E-454D-BDAF-330E47E072DF}"/>
              </a:ext>
            </a:extLst>
          </p:cNvPr>
          <p:cNvSpPr/>
          <p:nvPr/>
        </p:nvSpPr>
        <p:spPr bwMode="auto">
          <a:xfrm>
            <a:off x="9133964" y="6104323"/>
            <a:ext cx="3017448" cy="942096"/>
          </a:xfrm>
          <a:prstGeom prst="wedgeRoundRectCallout">
            <a:avLst>
              <a:gd name="adj1" fmla="val 1742"/>
              <a:gd name="adj2" fmla="val 119288"/>
              <a:gd name="adj3" fmla="val 16667"/>
            </a:avLst>
          </a:prstGeom>
          <a:solidFill>
            <a:srgbClr val="00B0F0"/>
          </a:solidFill>
          <a:ln>
            <a:solidFill>
              <a:srgbClr val="00B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b="1" dirty="0">
                <a:solidFill>
                  <a:schemeClr val="tx1"/>
                </a:solidFill>
              </a:rPr>
              <a:t>Children in Year 5 and 6 are selected to be team captains, supporting with whole participation events in school. Playleaders are also trained and implemented into playtimes for younger children</a:t>
            </a:r>
          </a:p>
        </p:txBody>
      </p:sp>
      <p:sp>
        <p:nvSpPr>
          <p:cNvPr id="96" name="Speech Bubble: Rectangle with Corners Rounded 44">
            <a:extLst>
              <a:ext uri="{FF2B5EF4-FFF2-40B4-BE49-F238E27FC236}">
                <a16:creationId xmlns:a16="http://schemas.microsoft.com/office/drawing/2014/main" id="{C1AFE794-852C-41C9-83DC-43242EDF695E}"/>
              </a:ext>
            </a:extLst>
          </p:cNvPr>
          <p:cNvSpPr/>
          <p:nvPr/>
        </p:nvSpPr>
        <p:spPr bwMode="auto">
          <a:xfrm>
            <a:off x="10095965" y="8119387"/>
            <a:ext cx="2031534" cy="837289"/>
          </a:xfrm>
          <a:prstGeom prst="wedgeRoundRectCallout">
            <a:avLst>
              <a:gd name="adj1" fmla="val 24714"/>
              <a:gd name="adj2" fmla="val -158619"/>
              <a:gd name="adj3" fmla="val 16667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B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b="1" dirty="0">
                <a:solidFill>
                  <a:schemeClr val="tx1"/>
                </a:solidFill>
              </a:rPr>
              <a:t>Indoor PE – dance (2 terms) gymnastics (2 terms), yoga and fitness</a:t>
            </a:r>
          </a:p>
        </p:txBody>
      </p:sp>
      <p:sp>
        <p:nvSpPr>
          <p:cNvPr id="16404" name="AutoShape 8" descr="Image result for clipboard icon black">
            <a:extLst>
              <a:ext uri="{FF2B5EF4-FFF2-40B4-BE49-F238E27FC236}">
                <a16:creationId xmlns:a16="http://schemas.microsoft.com/office/drawing/2014/main" id="{CA67B222-3A79-AAD6-2D76-7FA88B8720F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171291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/>
          <a:lstStyle>
            <a:lvl1pPr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6405" name="AutoShape 10" descr="Image result for clipboard icon black">
            <a:extLst>
              <a:ext uri="{FF2B5EF4-FFF2-40B4-BE49-F238E27FC236}">
                <a16:creationId xmlns:a16="http://schemas.microsoft.com/office/drawing/2014/main" id="{70369C7B-CF15-0A9A-BD34-04FD3EB2C1B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171291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/>
          <a:lstStyle>
            <a:lvl1pPr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pic>
        <p:nvPicPr>
          <p:cNvPr id="16406" name="Picture 46" descr="Related image">
            <a:extLst>
              <a:ext uri="{FF2B5EF4-FFF2-40B4-BE49-F238E27FC236}">
                <a16:creationId xmlns:a16="http://schemas.microsoft.com/office/drawing/2014/main" id="{11FA52A8-08CB-72FA-2C07-BD99001ED6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795" y="1535036"/>
            <a:ext cx="1533434" cy="1530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07" name="TextBox 54">
            <a:extLst>
              <a:ext uri="{FF2B5EF4-FFF2-40B4-BE49-F238E27FC236}">
                <a16:creationId xmlns:a16="http://schemas.microsoft.com/office/drawing/2014/main" id="{BA930EAD-718B-B9C5-BD10-829ABF7E0E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707" y="1665105"/>
            <a:ext cx="14986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>
            <a:spAutoFit/>
          </a:bodyPr>
          <a:lstStyle>
            <a:lvl1pPr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 b="1" dirty="0">
                <a:solidFill>
                  <a:schemeClr val="bg1"/>
                </a:solidFill>
              </a:rPr>
              <a:t>Nursery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 b="1" dirty="0">
                <a:solidFill>
                  <a:schemeClr val="bg1"/>
                </a:solidFill>
              </a:rPr>
              <a:t>Reception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400" b="1" dirty="0">
              <a:solidFill>
                <a:schemeClr val="bg1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400" b="1" dirty="0">
                <a:solidFill>
                  <a:schemeClr val="bg1"/>
                </a:solidFill>
              </a:rPr>
              <a:t>EYFS </a:t>
            </a:r>
            <a:endParaRPr lang="en-GB" altLang="en-US" sz="1400" b="1" dirty="0">
              <a:solidFill>
                <a:schemeClr val="bg1"/>
              </a:solidFill>
            </a:endParaRPr>
          </a:p>
        </p:txBody>
      </p:sp>
      <p:pic>
        <p:nvPicPr>
          <p:cNvPr id="16408" name="Picture 46" descr="Related image">
            <a:extLst>
              <a:ext uri="{FF2B5EF4-FFF2-40B4-BE49-F238E27FC236}">
                <a16:creationId xmlns:a16="http://schemas.microsoft.com/office/drawing/2014/main" id="{FB1D8E0B-8049-F068-7311-3607F453D3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5443" y="1915161"/>
            <a:ext cx="1106487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09" name="TextBox 56">
            <a:extLst>
              <a:ext uri="{FF2B5EF4-FFF2-40B4-BE49-F238E27FC236}">
                <a16:creationId xmlns:a16="http://schemas.microsoft.com/office/drawing/2014/main" id="{46D7FB76-0C24-C8D9-6EBA-2F1D107FF7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22201" y="2058291"/>
            <a:ext cx="12668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>
            <a:spAutoFit/>
          </a:bodyPr>
          <a:lstStyle>
            <a:lvl1pPr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chemeClr val="bg1"/>
                </a:solidFill>
              </a:rPr>
              <a:t>YEAR 1</a:t>
            </a:r>
          </a:p>
        </p:txBody>
      </p:sp>
      <p:pic>
        <p:nvPicPr>
          <p:cNvPr id="16410" name="Picture 46" descr="Related image">
            <a:extLst>
              <a:ext uri="{FF2B5EF4-FFF2-40B4-BE49-F238E27FC236}">
                <a16:creationId xmlns:a16="http://schemas.microsoft.com/office/drawing/2014/main" id="{4A2C05CA-62D5-FE60-127F-6D5C57BEA5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15"/>
          <a:stretch>
            <a:fillRect/>
          </a:stretch>
        </p:blipFill>
        <p:spPr bwMode="auto">
          <a:xfrm>
            <a:off x="8495029" y="3864151"/>
            <a:ext cx="1106487" cy="104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11" name="TextBox 58">
            <a:extLst>
              <a:ext uri="{FF2B5EF4-FFF2-40B4-BE49-F238E27FC236}">
                <a16:creationId xmlns:a16="http://schemas.microsoft.com/office/drawing/2014/main" id="{B91D0A61-265F-CE3A-5012-2575E3EDCE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30351" y="3995112"/>
            <a:ext cx="1497012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>
            <a:spAutoFit/>
          </a:bodyPr>
          <a:lstStyle>
            <a:lvl1pPr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300" b="1" dirty="0">
                <a:solidFill>
                  <a:schemeClr val="bg1"/>
                </a:solidFill>
              </a:rPr>
              <a:t>YEAR 2</a:t>
            </a:r>
          </a:p>
        </p:txBody>
      </p:sp>
      <p:pic>
        <p:nvPicPr>
          <p:cNvPr id="16412" name="Picture 46" descr="Related image">
            <a:extLst>
              <a:ext uri="{FF2B5EF4-FFF2-40B4-BE49-F238E27FC236}">
                <a16:creationId xmlns:a16="http://schemas.microsoft.com/office/drawing/2014/main" id="{0C5D3924-1C1B-E680-BA88-B0D3A9623A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9937" y="3885487"/>
            <a:ext cx="1171575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13" name="TextBox 60">
            <a:extLst>
              <a:ext uri="{FF2B5EF4-FFF2-40B4-BE49-F238E27FC236}">
                <a16:creationId xmlns:a16="http://schemas.microsoft.com/office/drawing/2014/main" id="{BC501BC7-F7C0-5BF7-D951-22395E4BDD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07113" y="4018802"/>
            <a:ext cx="1498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>
            <a:spAutoFit/>
          </a:bodyPr>
          <a:lstStyle>
            <a:lvl1pPr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400" b="1">
                <a:solidFill>
                  <a:schemeClr val="bg1"/>
                </a:solidFill>
              </a:rPr>
              <a:t>YEAR 3</a:t>
            </a:r>
          </a:p>
        </p:txBody>
      </p:sp>
      <p:pic>
        <p:nvPicPr>
          <p:cNvPr id="16414" name="Picture 46" descr="Related image">
            <a:extLst>
              <a:ext uri="{FF2B5EF4-FFF2-40B4-BE49-F238E27FC236}">
                <a16:creationId xmlns:a16="http://schemas.microsoft.com/office/drawing/2014/main" id="{6A05FF99-FCC9-5642-5779-3A526305AE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580" y="7770299"/>
            <a:ext cx="1246188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15" name="TextBox 62">
            <a:extLst>
              <a:ext uri="{FF2B5EF4-FFF2-40B4-BE49-F238E27FC236}">
                <a16:creationId xmlns:a16="http://schemas.microsoft.com/office/drawing/2014/main" id="{C7CE6D97-C4D7-1A5F-B58B-BC0E36315D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13545" y="8087121"/>
            <a:ext cx="14970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>
            <a:spAutoFit/>
          </a:bodyPr>
          <a:lstStyle>
            <a:lvl1pPr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400" b="1">
                <a:solidFill>
                  <a:schemeClr val="bg1"/>
                </a:solidFill>
              </a:rPr>
              <a:t>YEAR 5</a:t>
            </a:r>
          </a:p>
        </p:txBody>
      </p:sp>
      <p:sp>
        <p:nvSpPr>
          <p:cNvPr id="123" name="Speech Bubble: Rectangle with Corners Rounded 44">
            <a:extLst>
              <a:ext uri="{FF2B5EF4-FFF2-40B4-BE49-F238E27FC236}">
                <a16:creationId xmlns:a16="http://schemas.microsoft.com/office/drawing/2014/main" id="{5BF3427A-EB03-4B70-B0FD-507A1D9825D0}"/>
              </a:ext>
            </a:extLst>
          </p:cNvPr>
          <p:cNvSpPr/>
          <p:nvPr/>
        </p:nvSpPr>
        <p:spPr bwMode="auto">
          <a:xfrm>
            <a:off x="1314472" y="1809608"/>
            <a:ext cx="2166231" cy="1151097"/>
          </a:xfrm>
          <a:prstGeom prst="wedgeRoundRectCallout">
            <a:avLst>
              <a:gd name="adj1" fmla="val -8320"/>
              <a:gd name="adj2" fmla="val 71463"/>
              <a:gd name="adj3" fmla="val 16667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B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>
                <a:solidFill>
                  <a:schemeClr val="tx1"/>
                </a:solidFill>
              </a:rPr>
              <a:t>Start-stop games Parachute games Gymnastics, Circle games, team games, Rugby, Dance &amp; Drama, Yoga, Multi-skills and OAA </a:t>
            </a:r>
          </a:p>
        </p:txBody>
      </p:sp>
      <p:sp>
        <p:nvSpPr>
          <p:cNvPr id="81" name="Speech Bubble: Rectangle with Corners Rounded 44">
            <a:extLst>
              <a:ext uri="{FF2B5EF4-FFF2-40B4-BE49-F238E27FC236}">
                <a16:creationId xmlns:a16="http://schemas.microsoft.com/office/drawing/2014/main" id="{F5171249-90F6-432B-8E4A-B151882C669D}"/>
              </a:ext>
            </a:extLst>
          </p:cNvPr>
          <p:cNvSpPr/>
          <p:nvPr/>
        </p:nvSpPr>
        <p:spPr bwMode="auto">
          <a:xfrm>
            <a:off x="2311842" y="5949950"/>
            <a:ext cx="2388029" cy="627063"/>
          </a:xfrm>
          <a:prstGeom prst="wedgeRoundRectCallout">
            <a:avLst>
              <a:gd name="adj1" fmla="val 1742"/>
              <a:gd name="adj2" fmla="val 85934"/>
              <a:gd name="adj3" fmla="val 16667"/>
            </a:avLst>
          </a:prstGeom>
          <a:solidFill>
            <a:srgbClr val="00B0F0"/>
          </a:solidFill>
          <a:ln>
            <a:solidFill>
              <a:srgbClr val="00B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b="1" dirty="0">
                <a:solidFill>
                  <a:schemeClr val="tx1"/>
                </a:solidFill>
              </a:rPr>
              <a:t>During KS2 PE lessons focus is placed on key vocabulary and the health benefits of exercise.</a:t>
            </a:r>
          </a:p>
        </p:txBody>
      </p:sp>
      <p:sp>
        <p:nvSpPr>
          <p:cNvPr id="82" name="Speech Bubble: Rectangle with Corners Rounded 50">
            <a:extLst>
              <a:ext uri="{FF2B5EF4-FFF2-40B4-BE49-F238E27FC236}">
                <a16:creationId xmlns:a16="http://schemas.microsoft.com/office/drawing/2014/main" id="{26549340-E819-451D-A1D3-8697CA9897FA}"/>
              </a:ext>
            </a:extLst>
          </p:cNvPr>
          <p:cNvSpPr/>
          <p:nvPr/>
        </p:nvSpPr>
        <p:spPr bwMode="auto">
          <a:xfrm>
            <a:off x="9613711" y="2199707"/>
            <a:ext cx="1288333" cy="1135151"/>
          </a:xfrm>
          <a:prstGeom prst="wedgeRoundRectCallout">
            <a:avLst>
              <a:gd name="adj1" fmla="val -89203"/>
              <a:gd name="adj2" fmla="val 69484"/>
              <a:gd name="adj3" fmla="val 16667"/>
            </a:avLst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92D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>
                <a:solidFill>
                  <a:schemeClr val="tx1"/>
                </a:solidFill>
              </a:rPr>
              <a:t>Games – striking,</a:t>
            </a:r>
          </a:p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>
                <a:solidFill>
                  <a:schemeClr val="tx1"/>
                </a:solidFill>
              </a:rPr>
              <a:t>Athletics,</a:t>
            </a:r>
          </a:p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>
                <a:solidFill>
                  <a:schemeClr val="tx1"/>
                </a:solidFill>
              </a:rPr>
              <a:t>Gymnastics,</a:t>
            </a:r>
          </a:p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>
                <a:solidFill>
                  <a:schemeClr val="tx1"/>
                </a:solidFill>
              </a:rPr>
              <a:t>Multi-skills,</a:t>
            </a:r>
          </a:p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>
                <a:solidFill>
                  <a:schemeClr val="tx1"/>
                </a:solidFill>
              </a:rPr>
              <a:t>Yoga </a:t>
            </a:r>
            <a:endParaRPr lang="en-GB" sz="1100" b="1" dirty="0">
              <a:solidFill>
                <a:schemeClr val="tx1"/>
              </a:solidFill>
              <a:highlight>
                <a:srgbClr val="00FF00"/>
              </a:highlight>
            </a:endParaRPr>
          </a:p>
        </p:txBody>
      </p:sp>
      <p:sp>
        <p:nvSpPr>
          <p:cNvPr id="83" name="Speech Bubble: Rectangle with Corners Rounded 44">
            <a:extLst>
              <a:ext uri="{FF2B5EF4-FFF2-40B4-BE49-F238E27FC236}">
                <a16:creationId xmlns:a16="http://schemas.microsoft.com/office/drawing/2014/main" id="{E8CB6F61-9E56-4189-8990-71673F97B4A3}"/>
              </a:ext>
            </a:extLst>
          </p:cNvPr>
          <p:cNvSpPr/>
          <p:nvPr/>
        </p:nvSpPr>
        <p:spPr bwMode="auto">
          <a:xfrm>
            <a:off x="67092" y="6000750"/>
            <a:ext cx="1733133" cy="992426"/>
          </a:xfrm>
          <a:prstGeom prst="wedgeRoundRectCallout">
            <a:avLst>
              <a:gd name="adj1" fmla="val 85876"/>
              <a:gd name="adj2" fmla="val 2989"/>
              <a:gd name="adj3" fmla="val 16667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B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b="1" dirty="0">
                <a:solidFill>
                  <a:schemeClr val="tx1"/>
                </a:solidFill>
              </a:rPr>
              <a:t>Games – OAA, tag rugby, handball, cricket, athletics, tennis</a:t>
            </a:r>
          </a:p>
        </p:txBody>
      </p:sp>
      <p:pic>
        <p:nvPicPr>
          <p:cNvPr id="16420" name="Picture 46" descr="Related image">
            <a:extLst>
              <a:ext uri="{FF2B5EF4-FFF2-40B4-BE49-F238E27FC236}">
                <a16:creationId xmlns:a16="http://schemas.microsoft.com/office/drawing/2014/main" id="{D96242F5-9910-CCC9-8509-A9592024F3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726" y="5303959"/>
            <a:ext cx="1171575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21" name="TextBox 60">
            <a:extLst>
              <a:ext uri="{FF2B5EF4-FFF2-40B4-BE49-F238E27FC236}">
                <a16:creationId xmlns:a16="http://schemas.microsoft.com/office/drawing/2014/main" id="{175EB125-5954-39D6-A81F-C44F6FD1A5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9600" y="5417857"/>
            <a:ext cx="1498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>
            <a:spAutoFit/>
          </a:bodyPr>
          <a:lstStyle>
            <a:lvl1pPr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chemeClr val="bg1"/>
                </a:solidFill>
              </a:rPr>
              <a:t>YEAR 4</a:t>
            </a:r>
          </a:p>
        </p:txBody>
      </p:sp>
      <p:sp>
        <p:nvSpPr>
          <p:cNvPr id="5" name="Speech Bubble: Rectangle with Corners Rounded 44">
            <a:extLst>
              <a:ext uri="{FF2B5EF4-FFF2-40B4-BE49-F238E27FC236}">
                <a16:creationId xmlns:a16="http://schemas.microsoft.com/office/drawing/2014/main" id="{E1D5E595-C49B-4189-ABDB-4095B40A25E1}"/>
              </a:ext>
            </a:extLst>
          </p:cNvPr>
          <p:cNvSpPr/>
          <p:nvPr/>
        </p:nvSpPr>
        <p:spPr bwMode="auto">
          <a:xfrm>
            <a:off x="6386001" y="5922963"/>
            <a:ext cx="2109027" cy="806768"/>
          </a:xfrm>
          <a:prstGeom prst="wedgeRoundRectCallout">
            <a:avLst>
              <a:gd name="adj1" fmla="val 9287"/>
              <a:gd name="adj2" fmla="val 88508"/>
              <a:gd name="adj3" fmla="val 16667"/>
            </a:avLst>
          </a:prstGeom>
          <a:gradFill flip="none" rotWithShape="1">
            <a:gsLst>
              <a:gs pos="0">
                <a:srgbClr val="92D050">
                  <a:tint val="66000"/>
                  <a:satMod val="160000"/>
                </a:srgbClr>
              </a:gs>
              <a:gs pos="50000">
                <a:srgbClr val="92D050">
                  <a:tint val="44500"/>
                  <a:satMod val="160000"/>
                </a:srgbClr>
              </a:gs>
              <a:gs pos="100000">
                <a:srgbClr val="92D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92D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b="1" dirty="0">
                <a:solidFill>
                  <a:schemeClr val="tx1"/>
                </a:solidFill>
              </a:rPr>
              <a:t>Indoor PE- dance (2 terms), gymnastics (2 terms), Circuit training and Badminton</a:t>
            </a:r>
          </a:p>
        </p:txBody>
      </p:sp>
      <p:pic>
        <p:nvPicPr>
          <p:cNvPr id="16423" name="Picture 46" descr="Related image">
            <a:extLst>
              <a:ext uri="{FF2B5EF4-FFF2-40B4-BE49-F238E27FC236}">
                <a16:creationId xmlns:a16="http://schemas.microsoft.com/office/drawing/2014/main" id="{A44ECDE8-5E5E-D253-34BD-385FE819EF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15"/>
          <a:stretch>
            <a:fillRect/>
          </a:stretch>
        </p:blipFill>
        <p:spPr bwMode="auto">
          <a:xfrm>
            <a:off x="8140176" y="5922963"/>
            <a:ext cx="1106487" cy="1046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24" name="TextBox 60">
            <a:extLst>
              <a:ext uri="{FF2B5EF4-FFF2-40B4-BE49-F238E27FC236}">
                <a16:creationId xmlns:a16="http://schemas.microsoft.com/office/drawing/2014/main" id="{A36BEF1C-CFCD-E528-68CE-2C75C0D190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90384" y="6090789"/>
            <a:ext cx="1106487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>
            <a:spAutoFit/>
          </a:bodyPr>
          <a:lstStyle>
            <a:lvl1pPr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ts val="5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912813" eaLnBrk="0" fontAlgn="base" hangingPunct="0"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400" b="1" dirty="0">
                <a:solidFill>
                  <a:schemeClr val="bg1"/>
                </a:solidFill>
              </a:rPr>
              <a:t>YEAR 6</a:t>
            </a:r>
          </a:p>
        </p:txBody>
      </p:sp>
      <p:pic>
        <p:nvPicPr>
          <p:cNvPr id="3" name="Picture 2" descr="Farnborough Road Infant School home page">
            <a:hlinkClick r:id="rId5" tooltip="Home Page"/>
            <a:extLst>
              <a:ext uri="{FF2B5EF4-FFF2-40B4-BE49-F238E27FC236}">
                <a16:creationId xmlns:a16="http://schemas.microsoft.com/office/drawing/2014/main" id="{71251389-F2AF-7621-978A-2364B8E2C9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4055" y="58751"/>
            <a:ext cx="1223444" cy="1606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094266A9-2C5A-4FEE-8525-854182709C0A}"/>
              </a:ext>
            </a:extLst>
          </p:cNvPr>
          <p:cNvSpPr/>
          <p:nvPr/>
        </p:nvSpPr>
        <p:spPr>
          <a:xfrm>
            <a:off x="1624105" y="918188"/>
            <a:ext cx="1967282" cy="789820"/>
          </a:xfrm>
          <a:prstGeom prst="round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rgbClr val="D2A000"/>
                </a:solidFill>
              </a:rPr>
              <a:t>All children in our Nursery and Reception take part in our annual Sports Day at school </a:t>
            </a:r>
            <a:endParaRPr lang="en-GB" sz="1100" b="1" dirty="0">
              <a:solidFill>
                <a:srgbClr val="D2A000"/>
              </a:solidFill>
            </a:endParaRPr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68EE35C8-DB96-447D-B082-24369EB22CA3}"/>
              </a:ext>
            </a:extLst>
          </p:cNvPr>
          <p:cNvSpPr/>
          <p:nvPr/>
        </p:nvSpPr>
        <p:spPr>
          <a:xfrm>
            <a:off x="8795921" y="689431"/>
            <a:ext cx="2077610" cy="1218992"/>
          </a:xfrm>
          <a:prstGeom prst="round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rgbClr val="D2A000"/>
                </a:solidFill>
              </a:rPr>
              <a:t>Children will be introduced to competition in KS1 through school games, mixed tournaments, girl only tournaments and annual Sports Day. </a:t>
            </a:r>
            <a:endParaRPr lang="en-GB" sz="1100" b="1" dirty="0">
              <a:solidFill>
                <a:srgbClr val="D2A000"/>
              </a:solidFill>
            </a:endParaRP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4B4697F-B697-4389-BF70-F4B298033811}"/>
              </a:ext>
            </a:extLst>
          </p:cNvPr>
          <p:cNvSpPr/>
          <p:nvPr/>
        </p:nvSpPr>
        <p:spPr>
          <a:xfrm>
            <a:off x="67092" y="121158"/>
            <a:ext cx="1496393" cy="1389974"/>
          </a:xfrm>
          <a:prstGeom prst="round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rgbClr val="D2A000"/>
                </a:solidFill>
              </a:rPr>
              <a:t>Throughout EYFS &amp; KS1 all children have access to different sports venues such as studio, hall, outdoor play area and S4S </a:t>
            </a:r>
            <a:endParaRPr lang="en-GB" sz="1100" b="1" dirty="0">
              <a:solidFill>
                <a:srgbClr val="D2A000"/>
              </a:solidFill>
            </a:endParaRPr>
          </a:p>
        </p:txBody>
      </p:sp>
      <p:sp>
        <p:nvSpPr>
          <p:cNvPr id="46" name="Speech Bubble: Rectangle with Corners Rounded 44">
            <a:extLst>
              <a:ext uri="{FF2B5EF4-FFF2-40B4-BE49-F238E27FC236}">
                <a16:creationId xmlns:a16="http://schemas.microsoft.com/office/drawing/2014/main" id="{DB420267-AE3D-4BB1-8145-A72688629763}"/>
              </a:ext>
            </a:extLst>
          </p:cNvPr>
          <p:cNvSpPr/>
          <p:nvPr/>
        </p:nvSpPr>
        <p:spPr bwMode="auto">
          <a:xfrm>
            <a:off x="9865706" y="5227319"/>
            <a:ext cx="1850942" cy="806450"/>
          </a:xfrm>
          <a:prstGeom prst="wedgeRoundRectCallout">
            <a:avLst>
              <a:gd name="adj1" fmla="val -126291"/>
              <a:gd name="adj2" fmla="val 390"/>
              <a:gd name="adj3" fmla="val 16667"/>
            </a:avLst>
          </a:prstGeom>
          <a:gradFill flip="none" rotWithShape="1">
            <a:gsLst>
              <a:gs pos="0">
                <a:srgbClr val="00B050">
                  <a:tint val="66000"/>
                  <a:satMod val="160000"/>
                </a:srgbClr>
              </a:gs>
              <a:gs pos="50000">
                <a:srgbClr val="00B050">
                  <a:tint val="44500"/>
                  <a:satMod val="160000"/>
                </a:srgbClr>
              </a:gs>
              <a:gs pos="100000">
                <a:srgbClr val="00B050">
                  <a:tint val="23500"/>
                  <a:satMod val="160000"/>
                </a:srgbClr>
              </a:gs>
            </a:gsLst>
            <a:lin ang="2700000" scaled="1"/>
            <a:tileRect/>
          </a:gradFill>
          <a:ln>
            <a:solidFill>
              <a:srgbClr val="00B050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lIns="91435" tIns="45718" rIns="91435" bIns="45718" anchor="ctr"/>
          <a:lstStyle/>
          <a:p>
            <a:pPr algn="ctr" defTabSz="914357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100" b="1" dirty="0">
                <a:solidFill>
                  <a:schemeClr val="tx1"/>
                </a:solidFill>
              </a:rPr>
              <a:t>Games- striking skills, badminton/ tennis Dance/Yoga Multi-skills/Circuit Athletics </a:t>
            </a:r>
            <a:endParaRPr lang="en-GB" sz="1100" b="1" dirty="0">
              <a:solidFill>
                <a:schemeClr val="tx1"/>
              </a:solidFill>
            </a:endParaRPr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D3664E30-376F-4450-A26D-2B024DAA45A6}"/>
              </a:ext>
            </a:extLst>
          </p:cNvPr>
          <p:cNvSpPr/>
          <p:nvPr/>
        </p:nvSpPr>
        <p:spPr>
          <a:xfrm>
            <a:off x="7083462" y="1262898"/>
            <a:ext cx="1557626" cy="680666"/>
          </a:xfrm>
          <a:prstGeom prst="round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rgbClr val="D2A000"/>
                </a:solidFill>
              </a:rPr>
              <a:t>Throughout the school PP money is used for clubs access. </a:t>
            </a:r>
            <a:endParaRPr lang="en-GB" sz="1100" b="1" dirty="0">
              <a:solidFill>
                <a:srgbClr val="D2A000"/>
              </a:solidFill>
            </a:endParaRPr>
          </a:p>
        </p:txBody>
      </p: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948B7777-F65C-420C-B4D0-E6251D4C7B5D}"/>
              </a:ext>
            </a:extLst>
          </p:cNvPr>
          <p:cNvSpPr/>
          <p:nvPr/>
        </p:nvSpPr>
        <p:spPr>
          <a:xfrm>
            <a:off x="6951850" y="3931569"/>
            <a:ext cx="1598833" cy="1018380"/>
          </a:xfrm>
          <a:prstGeom prst="round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>
                <a:solidFill>
                  <a:srgbClr val="D2A000"/>
                </a:solidFill>
              </a:rPr>
              <a:t>Throughout EYFS and KS1 children start to learn about their bodies, hygiene, food and exercise</a:t>
            </a:r>
            <a:endParaRPr lang="en-GB" sz="1100" b="1" dirty="0">
              <a:solidFill>
                <a:srgbClr val="D2A000"/>
              </a:solidFill>
            </a:endParaRPr>
          </a:p>
        </p:txBody>
      </p:sp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29156B0B-07EF-41B6-8718-F70D2230D6C8}"/>
              </a:ext>
            </a:extLst>
          </p:cNvPr>
          <p:cNvSpPr/>
          <p:nvPr/>
        </p:nvSpPr>
        <p:spPr>
          <a:xfrm>
            <a:off x="10954787" y="1759396"/>
            <a:ext cx="1172712" cy="1502568"/>
          </a:xfrm>
          <a:prstGeom prst="round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rgbClr val="D2A000"/>
                </a:solidFill>
              </a:rPr>
              <a:t>Children will learn about how being healthy has an impact on their wellbeing and mental health. </a:t>
            </a:r>
            <a:endParaRPr lang="en-GB" sz="1000" b="1" dirty="0">
              <a:solidFill>
                <a:srgbClr val="D2A000"/>
              </a:solidFill>
            </a:endParaRPr>
          </a:p>
        </p:txBody>
      </p:sp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297CC506-A089-4A1C-A1D5-0BA02057F041}"/>
              </a:ext>
            </a:extLst>
          </p:cNvPr>
          <p:cNvSpPr/>
          <p:nvPr/>
        </p:nvSpPr>
        <p:spPr>
          <a:xfrm>
            <a:off x="3669169" y="1262898"/>
            <a:ext cx="3168194" cy="624931"/>
          </a:xfrm>
          <a:prstGeom prst="roundRect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rgbClr val="D2A000"/>
                </a:solidFill>
              </a:rPr>
              <a:t>From Reception children will have opportunity to develop their knowledge and understanding of sport through lunch time and after school clubs.  </a:t>
            </a:r>
            <a:endParaRPr lang="en-GB" sz="1000" b="1" dirty="0">
              <a:solidFill>
                <a:srgbClr val="D2A000"/>
              </a:solidFill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D200D7E-9872-4313-B45B-8422A07A4EF9}"/>
              </a:ext>
            </a:extLst>
          </p:cNvPr>
          <p:cNvSpPr/>
          <p:nvPr/>
        </p:nvSpPr>
        <p:spPr>
          <a:xfrm>
            <a:off x="219502" y="8296942"/>
            <a:ext cx="3392680" cy="648591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tx1"/>
                </a:solidFill>
              </a:rPr>
              <a:t>All children in KS2 take part in an annual sports day. Every child takes part in a wide range of athletics based activities.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emplate">
      <a:dk1>
        <a:srgbClr val="000000"/>
      </a:dk1>
      <a:lt1>
        <a:sysClr val="window" lastClr="FFFFFF"/>
      </a:lt1>
      <a:dk2>
        <a:srgbClr val="44546A"/>
      </a:dk2>
      <a:lt2>
        <a:srgbClr val="E7E6E6"/>
      </a:lt2>
      <a:accent1>
        <a:srgbClr val="FFFFCC"/>
      </a:accent1>
      <a:accent2>
        <a:srgbClr val="CCFFCC"/>
      </a:accent2>
      <a:accent3>
        <a:srgbClr val="CCECFF"/>
      </a:accent3>
      <a:accent4>
        <a:srgbClr val="FFDBB7"/>
      </a:accent4>
      <a:accent5>
        <a:srgbClr val="CCCCFF"/>
      </a:accent5>
      <a:accent6>
        <a:srgbClr val="E6E7E5"/>
      </a:accent6>
      <a:hlink>
        <a:srgbClr val="023160"/>
      </a:hlink>
      <a:folHlink>
        <a:srgbClr val="023160"/>
      </a:folHlink>
    </a:clrScheme>
    <a:fontScheme name="Century Gothic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ster Template" id="{0C436E31-3B6D-458B-880F-B9508A4E8D2F}" vid="{6E0F1D72-D947-42BC-A17C-C34DB52FDA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LongProperties xmlns="http://schemas.microsoft.com/office/2006/metadata/longProperties"/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2495E4F6736944999BB61EFB3DCB0EF" ma:contentTypeVersion="18" ma:contentTypeDescription="Create a new document." ma:contentTypeScope="" ma:versionID="f47e05cceade5065c36eb4ce11e734a1">
  <xsd:schema xmlns:xsd="http://www.w3.org/2001/XMLSchema" xmlns:xs="http://www.w3.org/2001/XMLSchema" xmlns:p="http://schemas.microsoft.com/office/2006/metadata/properties" xmlns:ns2="a0b374ab-d0e7-467f-8249-ade4115fd362" xmlns:ns3="20082b6e-8ef0-409a-9ca8-8eaac71d30c1" targetNamespace="http://schemas.microsoft.com/office/2006/metadata/properties" ma:root="true" ma:fieldsID="2638d9efd02a1d877f06f171be2f40de" ns2:_="" ns3:_="">
    <xsd:import namespace="a0b374ab-d0e7-467f-8249-ade4115fd362"/>
    <xsd:import namespace="20082b6e-8ef0-409a-9ca8-8eaac71d30c1"/>
    <xsd:element name="properties">
      <xsd:complexType>
        <xsd:sequence>
          <xsd:element name="documentManagement">
            <xsd:complexType>
              <xsd:all>
                <xsd:element ref="ns2:ndd6b85e1f1c43698e8f221c47ca2aa8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LengthInSeconds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2:SharedWithUsers" minOccurs="0"/>
                <xsd:element ref="ns2:SharedWithDetails" minOccurs="0"/>
                <xsd:element ref="ns3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b374ab-d0e7-467f-8249-ade4115fd362" elementFormDefault="qualified">
    <xsd:import namespace="http://schemas.microsoft.com/office/2006/documentManagement/types"/>
    <xsd:import namespace="http://schemas.microsoft.com/office/infopath/2007/PartnerControls"/>
    <xsd:element name="ndd6b85e1f1c43698e8f221c47ca2aa8" ma:index="9" nillable="true" ma:taxonomy="true" ma:internalName="ndd6b85e1f1c43698e8f221c47ca2aa8" ma:taxonomyFieldName="Staff_x0020_Category" ma:displayName="Staff Category" ma:fieldId="{7dd6b85e-1f1c-4369-8e8f-221c47ca2aa8}" ma:sspId="953044d8-2972-4b7a-b95e-b5956cb0e827" ma:termSetId="67b8e312-8dc8-403c-8899-512e3522f13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54b96528-297e-4f82-a8d4-a39bfb2316c4}" ma:internalName="TaxCatchAll" ma:showField="CatchAllData" ma:web="a0b374ab-d0e7-467f-8249-ade4115fd36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082b6e-8ef0-409a-9ca8-8eaac71d30c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3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53044d8-2972-4b7a-b95e-b5956cb0e82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470FC83-AC49-4190-AA3A-987C276E409C}">
  <ds:schemaRefs>
    <ds:schemaRef ds:uri="http://schemas.microsoft.com/office/2006/metadata/longProperties"/>
  </ds:schemaRefs>
</ds:datastoreItem>
</file>

<file path=customXml/itemProps2.xml><?xml version="1.0" encoding="utf-8"?>
<ds:datastoreItem xmlns:ds="http://schemas.openxmlformats.org/officeDocument/2006/customXml" ds:itemID="{24DCE7C0-A5CC-4577-98C6-EFFE20272E8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0b374ab-d0e7-467f-8249-ade4115fd362"/>
    <ds:schemaRef ds:uri="20082b6e-8ef0-409a-9ca8-8eaac71d30c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13D4227-FFA4-41C3-9485-55C8B6CD092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Master Template</Template>
  <TotalTime>2936</TotalTime>
  <Words>552</Words>
  <Application>Microsoft Office PowerPoint</Application>
  <PresentationFormat>Custom</PresentationFormat>
  <Paragraphs>46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Carton Six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Josie Luff</dc:creator>
  <cp:lastModifiedBy>Miss Jennie Sephton</cp:lastModifiedBy>
  <cp:revision>102</cp:revision>
  <cp:lastPrinted>2023-11-14T12:34:17Z</cp:lastPrinted>
  <dcterms:created xsi:type="dcterms:W3CDTF">2019-09-21T06:16:16Z</dcterms:created>
  <dcterms:modified xsi:type="dcterms:W3CDTF">2023-11-26T19:47:04Z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xd_Signature">
    <vt:lpwstr/>
  </property>
  <property fmtid="{D5CDD505-2E9C-101B-9397-08002B2CF9AE}" pid="3" name="display_urn:schemas-microsoft-com:office:office#Editor">
    <vt:lpwstr>S Smith (GHS)</vt:lpwstr>
  </property>
  <property fmtid="{D5CDD505-2E9C-101B-9397-08002B2CF9AE}" pid="4" name="xd_ProgID">
    <vt:lpwstr/>
  </property>
  <property fmtid="{D5CDD505-2E9C-101B-9397-08002B2CF9AE}" pid="5" name="_ExtendedDescription">
    <vt:lpwstr/>
  </property>
  <property fmtid="{D5CDD505-2E9C-101B-9397-08002B2CF9AE}" pid="6" name="SharedWithUsers">
    <vt:lpwstr/>
  </property>
  <property fmtid="{D5CDD505-2E9C-101B-9397-08002B2CF9AE}" pid="7" name="display_urn:schemas-microsoft-com:office:office#Author">
    <vt:lpwstr>S Smith (GHS)</vt:lpwstr>
  </property>
  <property fmtid="{D5CDD505-2E9C-101B-9397-08002B2CF9AE}" pid="8" name="ComplianceAssetId">
    <vt:lpwstr/>
  </property>
  <property fmtid="{D5CDD505-2E9C-101B-9397-08002B2CF9AE}" pid="9" name="TemplateUrl">
    <vt:lpwstr/>
  </property>
  <property fmtid="{D5CDD505-2E9C-101B-9397-08002B2CF9AE}" pid="10" name="TriggerFlowInfo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ndd6b85e1f1c43698e8f221c47ca2aa8">
    <vt:lpwstr/>
  </property>
  <property fmtid="{D5CDD505-2E9C-101B-9397-08002B2CF9AE}" pid="14" name="lcf76f155ced4ddcb4097134ff3c332f">
    <vt:lpwstr/>
  </property>
  <property fmtid="{D5CDD505-2E9C-101B-9397-08002B2CF9AE}" pid="15" name="TaxCatchAll">
    <vt:lpwstr/>
  </property>
</Properties>
</file>