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sldIdLst>
    <p:sldId id="267" r:id="rId2"/>
    <p:sldId id="263" r:id="rId3"/>
    <p:sldId id="266" r:id="rId4"/>
    <p:sldId id="256" r:id="rId5"/>
    <p:sldId id="262" r:id="rId6"/>
    <p:sldId id="265" r:id="rId7"/>
    <p:sldId id="268"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4" d="100"/>
          <a:sy n="44" d="100"/>
        </p:scale>
        <p:origin x="-968"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317891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2847258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399387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3A1E799-5652-4E3E-B0A8-F70336276697}" type="datetimeFigureOut">
              <a:rPr lang="en-GB" smtClean="0"/>
              <a:t>06/11/2016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400480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3A1E799-5652-4E3E-B0A8-F70336276697}" type="datetimeFigureOut">
              <a:rPr lang="en-GB" smtClean="0"/>
              <a:t>06/11/2016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126022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3A1E799-5652-4E3E-B0A8-F70336276697}" type="datetimeFigureOut">
              <a:rPr lang="en-GB" smtClean="0"/>
              <a:t>06/11/2016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3612166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A1E799-5652-4E3E-B0A8-F70336276697}" type="datetimeFigureOut">
              <a:rPr lang="en-GB" smtClean="0"/>
              <a:t>06/11/2016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57766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A1E799-5652-4E3E-B0A8-F70336276697}" type="datetimeFigureOut">
              <a:rPr lang="en-GB" smtClean="0"/>
              <a:t>06/11/2016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455436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A1E799-5652-4E3E-B0A8-F70336276697}" type="datetimeFigureOut">
              <a:rPr lang="en-GB" smtClean="0"/>
              <a:t>06/11/2016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900599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2478106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3616677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1E799-5652-4E3E-B0A8-F70336276697}" type="datetimeFigureOut">
              <a:rPr lang="en-GB" smtClean="0"/>
              <a:t>06/11/2016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271E0B-BAC2-4B7C-86F3-64A2AD8D60D7}" type="slidenum">
              <a:rPr lang="en-GB" smtClean="0"/>
              <a:t>‹#›</a:t>
            </a:fld>
            <a:endParaRPr lang="en-GB"/>
          </a:p>
        </p:txBody>
      </p:sp>
    </p:spTree>
    <p:extLst>
      <p:ext uri="{BB962C8B-B14F-4D97-AF65-F5344CB8AC3E}">
        <p14:creationId xmlns:p14="http://schemas.microsoft.com/office/powerpoint/2010/main" val="10969899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jpg"/><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jp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hyperlink" Target="https://www.youtube.com/watch?v=nzK6eLbiFt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628800"/>
            <a:ext cx="8040893" cy="3600400"/>
          </a:xfrm>
          <a:prstGeom prst="rect">
            <a:avLst/>
          </a:prstGeom>
        </p:spPr>
      </p:pic>
      <p:pic>
        <p:nvPicPr>
          <p:cNvPr id="3074" name="Picture 2" descr="C:\Users\SmithC\AppData\Local\Microsoft\Windows\Temporary Internet Files\Content.IE5\I581ZRIT\free-clip-art-children-reading-book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017" y="260648"/>
            <a:ext cx="1366156" cy="16288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SmithC\AppData\Local\Microsoft\Windows\Temporary Internet Files\Content.IE5\QWWFFJD5\owl-reading[1].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5985" y="4653136"/>
            <a:ext cx="2076220" cy="191358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SmithC\AppData\Local\Microsoft\Windows\Temporary Internet Files\Content.IE5\I581ZRIT\Readinglogo[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00952" y="384108"/>
            <a:ext cx="2030279" cy="1401081"/>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SmithC\AppData\Local\Microsoft\Windows\Temporary Internet Files\Content.IE5\B55BSH4B\bee2[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82262" y="384108"/>
            <a:ext cx="1098183" cy="138188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SmithC\AppData\Local\Microsoft\Windows\Temporary Internet Files\Content.IE5\B55BSH4B\reading[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08304" y="5143674"/>
            <a:ext cx="1423045" cy="1423045"/>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C:\Users\SmithC\AppData\Local\Microsoft\Windows\Temporary Internet Files\Content.IE5\I581ZRIT\15905-happy-male-green-worm-wearing-a-tie-and-reading-a-book-clipart-illustration[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89027" y="4849894"/>
            <a:ext cx="1654131" cy="1654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89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469" y="89317"/>
            <a:ext cx="8229600" cy="1143000"/>
          </a:xfrm>
        </p:spPr>
        <p:txBody>
          <a:bodyPr>
            <a:normAutofit fontScale="90000"/>
          </a:bodyPr>
          <a:lstStyle/>
          <a:p>
            <a:r>
              <a:rPr lang="en-GB" dirty="0" smtClean="0">
                <a:latin typeface="Comic Sans MS" panose="030F0702030302020204" pitchFamily="66" charset="0"/>
              </a:rPr>
              <a:t>Why you should read everyday…</a:t>
            </a:r>
            <a:endParaRPr lang="en-GB" dirty="0">
              <a:latin typeface="Comic Sans MS" panose="030F0702030302020204" pitchFamily="66" charset="0"/>
            </a:endParaRPr>
          </a:p>
        </p:txBody>
      </p:sp>
      <p:sp>
        <p:nvSpPr>
          <p:cNvPr id="3" name="Content Placeholder 2"/>
          <p:cNvSpPr>
            <a:spLocks noGrp="1"/>
          </p:cNvSpPr>
          <p:nvPr>
            <p:ph idx="1"/>
          </p:nvPr>
        </p:nvSpPr>
        <p:spPr>
          <a:xfrm>
            <a:off x="611560" y="1988840"/>
            <a:ext cx="6280649" cy="3931311"/>
          </a:xfrm>
        </p:spPr>
        <p:txBody>
          <a:bodyPr>
            <a:normAutofit fontScale="85000" lnSpcReduction="10000"/>
          </a:bodyPr>
          <a:lstStyle/>
          <a:p>
            <a:r>
              <a:rPr lang="en-GB" dirty="0" smtClean="0">
                <a:latin typeface="Comic Sans MS" panose="030F0702030302020204" pitchFamily="66" charset="0"/>
              </a:rPr>
              <a:t>It exercises your brain</a:t>
            </a:r>
          </a:p>
          <a:p>
            <a:r>
              <a:rPr lang="en-GB" dirty="0" smtClean="0">
                <a:latin typeface="Comic Sans MS" panose="030F0702030302020204" pitchFamily="66" charset="0"/>
              </a:rPr>
              <a:t>It entertains you </a:t>
            </a:r>
          </a:p>
          <a:p>
            <a:r>
              <a:rPr lang="en-GB" dirty="0" smtClean="0">
                <a:latin typeface="Comic Sans MS" panose="030F0702030302020204" pitchFamily="66" charset="0"/>
              </a:rPr>
              <a:t>It can help you to relax</a:t>
            </a:r>
          </a:p>
          <a:p>
            <a:r>
              <a:rPr lang="en-GB" dirty="0" smtClean="0">
                <a:latin typeface="Comic Sans MS" panose="030F0702030302020204" pitchFamily="66" charset="0"/>
              </a:rPr>
              <a:t>It teaches you amazing new things</a:t>
            </a:r>
          </a:p>
          <a:p>
            <a:r>
              <a:rPr lang="en-GB" dirty="0" smtClean="0">
                <a:latin typeface="Comic Sans MS" panose="030F0702030302020204" pitchFamily="66" charset="0"/>
              </a:rPr>
              <a:t>It teaches you new words</a:t>
            </a:r>
          </a:p>
          <a:p>
            <a:r>
              <a:rPr lang="en-GB" dirty="0" smtClean="0">
                <a:latin typeface="Comic Sans MS" panose="030F0702030302020204" pitchFamily="66" charset="0"/>
              </a:rPr>
              <a:t>It improves your memory</a:t>
            </a:r>
          </a:p>
          <a:p>
            <a:r>
              <a:rPr lang="en-GB" dirty="0" smtClean="0">
                <a:latin typeface="Comic Sans MS" panose="030F0702030302020204" pitchFamily="66" charset="0"/>
              </a:rPr>
              <a:t>It helps you to focus</a:t>
            </a:r>
          </a:p>
          <a:p>
            <a:r>
              <a:rPr lang="en-GB" dirty="0" smtClean="0">
                <a:latin typeface="Comic Sans MS" panose="030F0702030302020204" pitchFamily="66" charset="0"/>
              </a:rPr>
              <a:t>It makes you a better writer</a:t>
            </a:r>
          </a:p>
          <a:p>
            <a:endParaRPr lang="en-GB" dirty="0" smtClean="0"/>
          </a:p>
          <a:p>
            <a:pPr marL="0" indent="0">
              <a:buNone/>
            </a:pPr>
            <a:endParaRPr lang="en-GB" dirty="0"/>
          </a:p>
        </p:txBody>
      </p:sp>
      <p:pic>
        <p:nvPicPr>
          <p:cNvPr id="4" name="Picture 2" descr="C:\Users\SmithC\AppData\Local\Microsoft\Windows\Temporary Internet Files\Content.IE5\AW2HHO3Z\cerebro-pes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980728"/>
            <a:ext cx="2162575" cy="172819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Users\SmithC\AppData\Local\Microsoft\Windows\Temporary Internet Files\Content.IE5\A0NF449P\Mickey_Writing[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3327" y="4437112"/>
            <a:ext cx="1563240" cy="21245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38663">
            <a:off x="6723052" y="2906452"/>
            <a:ext cx="1855743" cy="1234913"/>
          </a:xfrm>
          <a:prstGeom prst="rect">
            <a:avLst/>
          </a:prstGeom>
        </p:spPr>
      </p:pic>
    </p:spTree>
    <p:extLst>
      <p:ext uri="{BB962C8B-B14F-4D97-AF65-F5344CB8AC3E}">
        <p14:creationId xmlns:p14="http://schemas.microsoft.com/office/powerpoint/2010/main" val="660985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1799" y="37529"/>
            <a:ext cx="6283586" cy="1866004"/>
          </a:xfrm>
        </p:spPr>
        <p:txBody>
          <a:bodyPr>
            <a:normAutofit/>
          </a:bodyPr>
          <a:lstStyle/>
          <a:p>
            <a:r>
              <a:rPr lang="en-GB" sz="3600" dirty="0" smtClean="0">
                <a:latin typeface="Comic Sans MS" panose="030F0702030302020204" pitchFamily="66" charset="0"/>
              </a:rPr>
              <a:t>What is Read to Succeed? </a:t>
            </a:r>
            <a:r>
              <a:rPr lang="en-GB" dirty="0" smtClean="0">
                <a:latin typeface="Comic Sans MS" panose="030F0702030302020204" pitchFamily="66" charset="0"/>
              </a:rPr>
              <a:t/>
            </a:r>
            <a:br>
              <a:rPr lang="en-GB" dirty="0" smtClean="0">
                <a:latin typeface="Comic Sans MS" panose="030F0702030302020204" pitchFamily="66" charset="0"/>
              </a:rPr>
            </a:br>
            <a:r>
              <a:rPr lang="en-GB" sz="2200" dirty="0" smtClean="0">
                <a:latin typeface="Comic Sans MS" panose="030F0702030302020204" pitchFamily="66" charset="0"/>
              </a:rPr>
              <a:t>It is a FRIS approach to get all of our children reading a bit each day.</a:t>
            </a:r>
            <a:endParaRPr lang="en-GB"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312261"/>
            <a:ext cx="1935670" cy="13165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3" name="Group 12"/>
          <p:cNvGrpSpPr/>
          <p:nvPr/>
        </p:nvGrpSpPr>
        <p:grpSpPr>
          <a:xfrm>
            <a:off x="384302" y="2128782"/>
            <a:ext cx="4390994" cy="1897541"/>
            <a:chOff x="384302" y="2128782"/>
            <a:chExt cx="4390994" cy="1897541"/>
          </a:xfrm>
        </p:grpSpPr>
        <p:grpSp>
          <p:nvGrpSpPr>
            <p:cNvPr id="9" name="Group 8"/>
            <p:cNvGrpSpPr/>
            <p:nvPr/>
          </p:nvGrpSpPr>
          <p:grpSpPr>
            <a:xfrm>
              <a:off x="2683247" y="2347343"/>
              <a:ext cx="2092049" cy="1678980"/>
              <a:chOff x="3436201" y="2563741"/>
              <a:chExt cx="2348881" cy="1691026"/>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09017">
                <a:off x="3436201" y="2962351"/>
                <a:ext cx="1132553" cy="129241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1332">
                <a:off x="4439296" y="2563741"/>
                <a:ext cx="1345786" cy="1536126"/>
              </a:xfrm>
              <a:prstGeom prst="rect">
                <a:avLst/>
              </a:prstGeom>
            </p:spPr>
          </p:pic>
        </p:grpSp>
        <p:sp>
          <p:nvSpPr>
            <p:cNvPr id="8" name="Rectangle 7"/>
            <p:cNvSpPr/>
            <p:nvPr/>
          </p:nvSpPr>
          <p:spPr>
            <a:xfrm rot="20747120">
              <a:off x="384302" y="2128782"/>
              <a:ext cx="2735044"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mic Sans MS" panose="030F0702030302020204" pitchFamily="66" charset="0"/>
                </a:rPr>
                <a:t>Monday</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mic Sans MS" panose="030F0702030302020204" pitchFamily="66" charset="0"/>
              </a:endParaRPr>
            </a:p>
          </p:txBody>
        </p:sp>
      </p:grpSp>
      <p:grpSp>
        <p:nvGrpSpPr>
          <p:cNvPr id="15" name="Group 14"/>
          <p:cNvGrpSpPr/>
          <p:nvPr/>
        </p:nvGrpSpPr>
        <p:grpSpPr>
          <a:xfrm>
            <a:off x="395536" y="4621616"/>
            <a:ext cx="7311012" cy="2008689"/>
            <a:chOff x="245540" y="4634657"/>
            <a:chExt cx="7311012" cy="2008689"/>
          </a:xfrm>
        </p:grpSpPr>
        <p:pic>
          <p:nvPicPr>
            <p:cNvPr id="1026" name="Picture 2" descr="C:\Users\SmithC\AppData\Local\Microsoft\Windows\Temporary Internet Files\Content.IE5\A3VGQJWJ\1024px-Go-home.svg[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5540" y="4634657"/>
              <a:ext cx="2008689" cy="2008689"/>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521656" y="4724649"/>
              <a:ext cx="5034896" cy="1918697"/>
              <a:chOff x="2627784" y="4724649"/>
              <a:chExt cx="5034896" cy="1918697"/>
            </a:xfrm>
          </p:grpSpPr>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27784" y="4724649"/>
                <a:ext cx="1918697" cy="1918697"/>
              </a:xfrm>
              <a:prstGeom prst="rect">
                <a:avLst/>
              </a:prstGeom>
            </p:spPr>
          </p:pic>
          <p:sp>
            <p:nvSpPr>
              <p:cNvPr id="12" name="Rectangle 11"/>
              <p:cNvSpPr/>
              <p:nvPr/>
            </p:nvSpPr>
            <p:spPr>
              <a:xfrm rot="936229">
                <a:off x="4422689" y="5222331"/>
                <a:ext cx="323999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mic Sans MS" panose="030F0702030302020204" pitchFamily="66" charset="0"/>
                  </a:rPr>
                  <a:t>everyday</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mic Sans MS" panose="030F0702030302020204" pitchFamily="66" charset="0"/>
                </a:endParaRPr>
              </a:p>
            </p:txBody>
          </p:sp>
        </p:grpSp>
      </p:grpSp>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61811" y="2347343"/>
            <a:ext cx="1771650" cy="2571750"/>
          </a:xfrm>
          <a:prstGeom prst="rect">
            <a:avLst/>
          </a:prstGeom>
        </p:spPr>
      </p:pic>
    </p:spTree>
    <p:extLst>
      <p:ext uri="{BB962C8B-B14F-4D97-AF65-F5344CB8AC3E}">
        <p14:creationId xmlns:p14="http://schemas.microsoft.com/office/powerpoint/2010/main" val="1949616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p:cNvSpPr>
            <a:spLocks noGrp="1"/>
          </p:cNvSpPr>
          <p:nvPr>
            <p:ph idx="1"/>
          </p:nvPr>
        </p:nvSpPr>
        <p:spPr>
          <a:xfrm>
            <a:off x="2466123" y="2187946"/>
            <a:ext cx="6516216" cy="4301854"/>
          </a:xfrm>
        </p:spPr>
        <p:txBody>
          <a:bodyPr>
            <a:normAutofit fontScale="77500" lnSpcReduction="20000"/>
          </a:bodyPr>
          <a:lstStyle/>
          <a:p>
            <a:r>
              <a:rPr lang="en-GB" dirty="0" smtClean="0">
                <a:latin typeface="Comic Sans MS" panose="030F0702030302020204" pitchFamily="66" charset="0"/>
              </a:rPr>
              <a:t>Your reading diary should come into school everyday so that Teachers can also write in it. </a:t>
            </a:r>
          </a:p>
          <a:p>
            <a:r>
              <a:rPr lang="en-GB" dirty="0" smtClean="0">
                <a:latin typeface="Comic Sans MS" panose="030F0702030302020204" pitchFamily="66" charset="0"/>
              </a:rPr>
              <a:t>Each week your teacher will look at your reading diary to see if you are reading daily</a:t>
            </a:r>
          </a:p>
          <a:p>
            <a:r>
              <a:rPr lang="en-GB" dirty="0" smtClean="0">
                <a:latin typeface="Comic Sans MS" panose="030F0702030302020204" pitchFamily="66" charset="0"/>
              </a:rPr>
              <a:t>At the end of the half term, each teacher will take your reading diary and look for signatures and comments. They will also be thinking about who is trying hard and who is making progress.</a:t>
            </a:r>
          </a:p>
          <a:p>
            <a:r>
              <a:rPr lang="en-GB" dirty="0" smtClean="0">
                <a:latin typeface="Comic Sans MS" panose="030F0702030302020204" pitchFamily="66" charset="0"/>
              </a:rPr>
              <a:t>They will then choose 4 children from their class for a special reading treat…</a:t>
            </a:r>
          </a:p>
          <a:p>
            <a:endParaRPr lang="en-GB"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37695">
            <a:off x="3328876" y="237401"/>
            <a:ext cx="2629086" cy="163855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79448">
            <a:off x="285675" y="317697"/>
            <a:ext cx="2479679" cy="1599793"/>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41479">
            <a:off x="6487702" y="359667"/>
            <a:ext cx="2435433" cy="1394019"/>
          </a:xfrm>
          <a:prstGeom prst="rect">
            <a:avLst/>
          </a:prstGeom>
        </p:spPr>
      </p:pic>
      <p:grpSp>
        <p:nvGrpSpPr>
          <p:cNvPr id="17" name="Group 16"/>
          <p:cNvGrpSpPr/>
          <p:nvPr/>
        </p:nvGrpSpPr>
        <p:grpSpPr>
          <a:xfrm>
            <a:off x="448202" y="2454046"/>
            <a:ext cx="1894117" cy="2288965"/>
            <a:chOff x="448202" y="2454046"/>
            <a:chExt cx="1894117" cy="2288965"/>
          </a:xfrm>
        </p:grpSpPr>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202" y="2869165"/>
              <a:ext cx="1873846" cy="1873846"/>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8259" y="2454046"/>
              <a:ext cx="1124060" cy="1766379"/>
            </a:xfrm>
            <a:prstGeom prst="rect">
              <a:avLst/>
            </a:prstGeom>
          </p:spPr>
        </p:pic>
      </p:grpSp>
    </p:spTree>
    <p:extLst>
      <p:ext uri="{BB962C8B-B14F-4D97-AF65-F5344CB8AC3E}">
        <p14:creationId xmlns:p14="http://schemas.microsoft.com/office/powerpoint/2010/main" val="146933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 calcmode="lin" valueType="num">
                                      <p:cBhvr additive="base">
                                        <p:cTn id="3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1" end="1"/>
                                            </p:txEl>
                                          </p:spTgt>
                                        </p:tgtEl>
                                        <p:attrNameLst>
                                          <p:attrName>style.visibility</p:attrName>
                                        </p:attrNameLst>
                                      </p:cBhvr>
                                      <p:to>
                                        <p:strVal val="visible"/>
                                      </p:to>
                                    </p:set>
                                    <p:anim calcmode="lin" valueType="num">
                                      <p:cBhvr additive="base">
                                        <p:cTn id="37"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2" end="2"/>
                                            </p:txEl>
                                          </p:spTgt>
                                        </p:tgtEl>
                                        <p:attrNameLst>
                                          <p:attrName>style.visibility</p:attrName>
                                        </p:attrNameLst>
                                      </p:cBhvr>
                                      <p:to>
                                        <p:strVal val="visible"/>
                                      </p:to>
                                    </p:set>
                                    <p:anim calcmode="lin" valueType="num">
                                      <p:cBhvr additive="base">
                                        <p:cTn id="4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anim calcmode="lin" valueType="num">
                                      <p:cBhvr additive="base">
                                        <p:cTn id="49"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83492" y="188640"/>
            <a:ext cx="8229600" cy="1863080"/>
          </a:xfrm>
        </p:spPr>
        <p:txBody>
          <a:bodyPr>
            <a:normAutofit fontScale="90000"/>
          </a:bodyPr>
          <a:lstStyle/>
          <a:p>
            <a:r>
              <a:rPr lang="en-GB" dirty="0" smtClean="0">
                <a:latin typeface="Comic Sans MS" panose="030F0702030302020204" pitchFamily="66" charset="0"/>
              </a:rPr>
              <a:t>Children will get to spend time in our library, reading to </a:t>
            </a:r>
            <a:br>
              <a:rPr lang="en-GB" dirty="0" smtClean="0">
                <a:latin typeface="Comic Sans MS" panose="030F0702030302020204" pitchFamily="66" charset="0"/>
              </a:rPr>
            </a:br>
            <a:r>
              <a:rPr lang="en-GB" dirty="0" smtClean="0">
                <a:latin typeface="Comic Sans MS" panose="030F0702030302020204" pitchFamily="66" charset="0"/>
              </a:rPr>
              <a:t>Archie The Reading Dog.</a:t>
            </a:r>
            <a:endParaRPr lang="en-GB" dirty="0">
              <a:latin typeface="Comic Sans MS" panose="030F0702030302020204" pitchFamily="66"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36834">
            <a:off x="380921" y="2740959"/>
            <a:ext cx="2679762" cy="35730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Content Placeholder 9"/>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rot="354465">
            <a:off x="3051320" y="2701321"/>
            <a:ext cx="2619390" cy="36333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98740">
            <a:off x="6017471" y="2673938"/>
            <a:ext cx="2646294" cy="35283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4303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4"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mithC\AppData\Local\Microsoft\Windows\Temporary Internet Files\Content.IE5\QWWFFJD5\dog-read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5085184"/>
            <a:ext cx="2555776" cy="1445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467544" y="188640"/>
            <a:ext cx="8229600" cy="1143000"/>
          </a:xfrm>
        </p:spPr>
        <p:txBody>
          <a:bodyPr/>
          <a:lstStyle/>
          <a:p>
            <a:r>
              <a:rPr lang="en-GB" dirty="0" smtClean="0">
                <a:latin typeface="Comic Sans MS" panose="030F0702030302020204" pitchFamily="66" charset="0"/>
              </a:rPr>
              <a:t>Our FRIS Reading Dogs</a:t>
            </a:r>
            <a:endParaRPr lang="en-GB" dirty="0">
              <a:latin typeface="Comic Sans MS" panose="030F0702030302020204" pitchFamily="66" charset="0"/>
            </a:endParaRPr>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251213">
            <a:off x="5568126" y="1368406"/>
            <a:ext cx="2865655" cy="37215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Content Placeholder 7"/>
          <p:cNvSpPr>
            <a:spLocks noGrp="1"/>
          </p:cNvSpPr>
          <p:nvPr>
            <p:ph sz="quarter" idx="4"/>
          </p:nvPr>
        </p:nvSpPr>
        <p:spPr>
          <a:xfrm>
            <a:off x="395536" y="1700808"/>
            <a:ext cx="3744416" cy="4608512"/>
          </a:xfrm>
        </p:spPr>
        <p:txBody>
          <a:bodyPr>
            <a:normAutofit fontScale="92500" lnSpcReduction="10000"/>
          </a:bodyPr>
          <a:lstStyle/>
          <a:p>
            <a:pPr marL="0" indent="0" algn="ctr">
              <a:buNone/>
            </a:pPr>
            <a:r>
              <a:rPr lang="en-GB" dirty="0" smtClean="0">
                <a:latin typeface="Comic Sans MS" panose="030F0702030302020204" pitchFamily="66" charset="0"/>
              </a:rPr>
              <a:t>The class Reading Dog will go home with someone everyday for an extra read.</a:t>
            </a:r>
          </a:p>
          <a:p>
            <a:pPr marL="0" indent="0" algn="ctr">
              <a:buNone/>
            </a:pPr>
            <a:endParaRPr lang="en-GB" dirty="0" smtClean="0">
              <a:latin typeface="Comic Sans MS" panose="030F0702030302020204" pitchFamily="66" charset="0"/>
            </a:endParaRPr>
          </a:p>
          <a:p>
            <a:pPr marL="0" indent="0" algn="ctr">
              <a:buNone/>
            </a:pPr>
            <a:r>
              <a:rPr lang="en-GB" dirty="0" smtClean="0">
                <a:latin typeface="Comic Sans MS" panose="030F0702030302020204" pitchFamily="66" charset="0"/>
              </a:rPr>
              <a:t>Read with the dog after school and return it the day after so someone can take it home.</a:t>
            </a:r>
          </a:p>
          <a:p>
            <a:pPr marL="0" indent="0" algn="ctr">
              <a:buNone/>
            </a:pPr>
            <a:endParaRPr lang="en-GB" dirty="0" smtClean="0">
              <a:latin typeface="Comic Sans MS" panose="030F0702030302020204" pitchFamily="66" charset="0"/>
            </a:endParaRPr>
          </a:p>
          <a:p>
            <a:pPr marL="0" indent="0" algn="ctr">
              <a:buNone/>
            </a:pPr>
            <a:r>
              <a:rPr lang="en-GB" dirty="0" smtClean="0">
                <a:latin typeface="Comic Sans MS" panose="030F0702030302020204" pitchFamily="66" charset="0"/>
              </a:rPr>
              <a:t>If you like your can post a picture of you reading with your class dog on Twitter.</a:t>
            </a:r>
            <a:endParaRPr lang="en-GB" dirty="0">
              <a:latin typeface="Comic Sans MS" panose="030F0702030302020204" pitchFamily="66" charset="0"/>
            </a:endParaRPr>
          </a:p>
        </p:txBody>
      </p:sp>
    </p:spTree>
    <p:extLst>
      <p:ext uri="{BB962C8B-B14F-4D97-AF65-F5344CB8AC3E}">
        <p14:creationId xmlns:p14="http://schemas.microsoft.com/office/powerpoint/2010/main" val="359860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97"/>
            <a:ext cx="8229600" cy="1143000"/>
          </a:xfrm>
        </p:spPr>
        <p:txBody>
          <a:bodyPr/>
          <a:lstStyle/>
          <a:p>
            <a:r>
              <a:rPr lang="en-GB" dirty="0" smtClean="0">
                <a:latin typeface="Comic Sans MS" panose="030F0702030302020204" pitchFamily="66" charset="0"/>
              </a:rPr>
              <a:t>Read in school too!</a:t>
            </a:r>
            <a:endParaRPr lang="en-GB" dirty="0">
              <a:latin typeface="Comic Sans MS" panose="030F0702030302020204" pitchFamily="66" charset="0"/>
            </a:endParaRPr>
          </a:p>
        </p:txBody>
      </p:sp>
      <p:sp>
        <p:nvSpPr>
          <p:cNvPr id="7" name="Content Placeholder 6"/>
          <p:cNvSpPr>
            <a:spLocks noGrp="1"/>
          </p:cNvSpPr>
          <p:nvPr>
            <p:ph idx="1"/>
          </p:nvPr>
        </p:nvSpPr>
        <p:spPr>
          <a:xfrm>
            <a:off x="457200" y="1052736"/>
            <a:ext cx="8229600" cy="5073427"/>
          </a:xfrm>
        </p:spPr>
        <p:txBody>
          <a:bodyPr>
            <a:normAutofit lnSpcReduction="10000"/>
          </a:bodyPr>
          <a:lstStyle/>
          <a:p>
            <a:pPr marL="0" indent="0" algn="ctr">
              <a:buNone/>
            </a:pPr>
            <a:r>
              <a:rPr lang="en-GB" sz="2800" dirty="0" smtClean="0">
                <a:latin typeface="Comic Sans MS" panose="030F0702030302020204" pitchFamily="66" charset="0"/>
              </a:rPr>
              <a:t>We have lots of books in school – if your Teacher spots you choosing to read a book in class, they will write this in your reading diary too.</a:t>
            </a:r>
          </a:p>
          <a:p>
            <a:pPr marL="0" indent="0" algn="ctr">
              <a:buNone/>
            </a:pPr>
            <a:endParaRPr lang="en-GB" dirty="0" smtClean="0">
              <a:latin typeface="Comic Sans MS" panose="030F0702030302020204" pitchFamily="66" charset="0"/>
            </a:endParaRPr>
          </a:p>
          <a:p>
            <a:pPr marL="0" indent="0" algn="ctr">
              <a:buNone/>
            </a:pPr>
            <a:endParaRPr lang="en-GB" dirty="0" smtClean="0">
              <a:latin typeface="Comic Sans MS" panose="030F0702030302020204" pitchFamily="66" charset="0"/>
            </a:endParaRPr>
          </a:p>
          <a:p>
            <a:pPr marL="0" indent="0" algn="ctr">
              <a:buNone/>
            </a:pPr>
            <a:endParaRPr lang="en-GB" dirty="0" smtClean="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dirty="0" smtClean="0">
                <a:latin typeface="Comic Sans MS" panose="030F0702030302020204" pitchFamily="66" charset="0"/>
              </a:rPr>
              <a:t>The more you read, the more chance you will have of reading with Archie! </a:t>
            </a:r>
            <a:endParaRPr lang="en-GB" dirty="0">
              <a:latin typeface="Comic Sans MS" panose="030F0702030302020204" pitchFamily="66"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9281" y="2996952"/>
            <a:ext cx="3048000" cy="1504950"/>
          </a:xfrm>
          <a:prstGeom prst="rect">
            <a:avLst/>
          </a:prstGeom>
        </p:spPr>
      </p:pic>
    </p:spTree>
    <p:extLst>
      <p:ext uri="{BB962C8B-B14F-4D97-AF65-F5344CB8AC3E}">
        <p14:creationId xmlns:p14="http://schemas.microsoft.com/office/powerpoint/2010/main" val="883455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dirty="0" smtClean="0">
                <a:latin typeface="Comic Sans MS" panose="030F0702030302020204" pitchFamily="66" charset="0"/>
                <a:hlinkClick r:id="rId2"/>
              </a:rPr>
              <a:t>The Incredible Book Eating Boy</a:t>
            </a:r>
            <a:endParaRPr lang="en-GB" dirty="0">
              <a:latin typeface="Comic Sans MS" panose="030F0702030302020204" pitchFamily="66" charset="0"/>
            </a:endParaRPr>
          </a:p>
        </p:txBody>
      </p:sp>
      <p:pic>
        <p:nvPicPr>
          <p:cNvPr id="10" name="Content Placeholder 9"/>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3528" y="1556792"/>
            <a:ext cx="8486657" cy="4752528"/>
          </a:xfrm>
        </p:spPr>
      </p:pic>
    </p:spTree>
    <p:extLst>
      <p:ext uri="{BB962C8B-B14F-4D97-AF65-F5344CB8AC3E}">
        <p14:creationId xmlns:p14="http://schemas.microsoft.com/office/powerpoint/2010/main" val="29691207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144</TotalTime>
  <Words>265</Words>
  <Application>Microsoft Office PowerPoint</Application>
  <PresentationFormat>On-screen Show (4:3)</PresentationFormat>
  <Paragraphs>31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Why you should read everyday…</vt:lpstr>
      <vt:lpstr>What is Read to Succeed?  It is a FRIS approach to get all of our children reading a bit each day.</vt:lpstr>
      <vt:lpstr>PowerPoint Presentation</vt:lpstr>
      <vt:lpstr>Children will get to spend time in our library, reading to  Archie The Reading Dog.</vt:lpstr>
      <vt:lpstr>Our FRIS Reading Dogs</vt:lpstr>
      <vt:lpstr>Read in school too!</vt:lpstr>
      <vt:lpstr>The Incredible Book Eating Boy</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SmithC</dc:creator>
  <cp:lastModifiedBy>Wendy</cp:lastModifiedBy>
  <cp:revision>15</cp:revision>
  <dcterms:created xsi:type="dcterms:W3CDTF">2016-11-06T15:40:39Z</dcterms:created>
  <dcterms:modified xsi:type="dcterms:W3CDTF">2016-11-06T22:54:34Z</dcterms:modified>
</cp:coreProperties>
</file>